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81" r:id="rId3"/>
    <p:sldId id="283" r:id="rId4"/>
    <p:sldId id="284" r:id="rId5"/>
    <p:sldId id="285" r:id="rId6"/>
    <p:sldId id="286" r:id="rId7"/>
    <p:sldId id="287" r:id="rId8"/>
    <p:sldId id="288" r:id="rId9"/>
    <p:sldId id="297" r:id="rId10"/>
    <p:sldId id="295" r:id="rId11"/>
    <p:sldId id="296" r:id="rId12"/>
    <p:sldId id="292" r:id="rId13"/>
    <p:sldId id="293" r:id="rId14"/>
    <p:sldId id="28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39" autoAdjust="0"/>
    <p:restoredTop sz="92796" autoAdjust="0"/>
  </p:normalViewPr>
  <p:slideViewPr>
    <p:cSldViewPr>
      <p:cViewPr varScale="1">
        <p:scale>
          <a:sx n="48" d="100"/>
          <a:sy n="48" d="100"/>
        </p:scale>
        <p:origin x="-7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D81E3-550B-4C22-A5A6-62B96C511F7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9B41849-BDB5-4697-9321-0F0157160395}">
      <dgm:prSet phldrT="[Text]"/>
      <dgm:spPr/>
      <dgm:t>
        <a:bodyPr/>
        <a:lstStyle/>
        <a:p>
          <a:r>
            <a:rPr lang="fr-FR" noProof="0" dirty="0" smtClean="0"/>
            <a:t>Echelon politique</a:t>
          </a:r>
          <a:endParaRPr lang="fr-FR" noProof="0" dirty="0"/>
        </a:p>
      </dgm:t>
    </dgm:pt>
    <dgm:pt modelId="{E9DF93B9-21E2-4CCD-A3B0-E264C58076B9}" type="parTrans" cxnId="{906FB3CE-0FD4-40CD-BF29-41AEADC57913}">
      <dgm:prSet/>
      <dgm:spPr/>
      <dgm:t>
        <a:bodyPr/>
        <a:lstStyle/>
        <a:p>
          <a:endParaRPr lang="fr-FR" noProof="0"/>
        </a:p>
      </dgm:t>
    </dgm:pt>
    <dgm:pt modelId="{FFCDC5FC-CB78-4151-912B-1F4FEF8B76E5}" type="sibTrans" cxnId="{906FB3CE-0FD4-40CD-BF29-41AEADC57913}">
      <dgm:prSet/>
      <dgm:spPr/>
      <dgm:t>
        <a:bodyPr/>
        <a:lstStyle/>
        <a:p>
          <a:endParaRPr lang="fr-FR" noProof="0"/>
        </a:p>
      </dgm:t>
    </dgm:pt>
    <dgm:pt modelId="{EB412674-70DB-4C92-A490-29EFEB7A4CB8}">
      <dgm:prSet phldrT="[Text]"/>
      <dgm:spPr/>
      <dgm:t>
        <a:bodyPr/>
        <a:lstStyle/>
        <a:p>
          <a:r>
            <a:rPr lang="fr-FR" noProof="0" dirty="0" smtClean="0"/>
            <a:t>Assemblée Générale</a:t>
          </a:r>
          <a:endParaRPr lang="fr-FR" noProof="0" dirty="0"/>
        </a:p>
      </dgm:t>
    </dgm:pt>
    <dgm:pt modelId="{9855A94D-AE49-4FD8-918C-A5DC613AE79B}" type="parTrans" cxnId="{72F71511-028C-4953-BDEE-B4985722A964}">
      <dgm:prSet/>
      <dgm:spPr/>
      <dgm:t>
        <a:bodyPr/>
        <a:lstStyle/>
        <a:p>
          <a:endParaRPr lang="fr-FR" noProof="0"/>
        </a:p>
      </dgm:t>
    </dgm:pt>
    <dgm:pt modelId="{DC55DB7B-70AF-406B-AB2F-95CCCD0FBD1C}" type="sibTrans" cxnId="{72F71511-028C-4953-BDEE-B4985722A964}">
      <dgm:prSet/>
      <dgm:spPr/>
      <dgm:t>
        <a:bodyPr/>
        <a:lstStyle/>
        <a:p>
          <a:endParaRPr lang="fr-FR" noProof="0"/>
        </a:p>
      </dgm:t>
    </dgm:pt>
    <dgm:pt modelId="{BEA9E660-6051-4719-992D-FF3A1EA7DE60}">
      <dgm:prSet phldrT="[Text]"/>
      <dgm:spPr/>
      <dgm:t>
        <a:bodyPr/>
        <a:lstStyle/>
        <a:p>
          <a:r>
            <a:rPr lang="fr-FR" noProof="0" dirty="0" smtClean="0"/>
            <a:t>Echelon technique</a:t>
          </a:r>
          <a:endParaRPr lang="fr-FR" noProof="0" dirty="0"/>
        </a:p>
      </dgm:t>
    </dgm:pt>
    <dgm:pt modelId="{823E38F2-42AF-4910-B363-21973BF7B5D9}" type="parTrans" cxnId="{8F07F166-210E-48C9-9476-213CBD0D845A}">
      <dgm:prSet/>
      <dgm:spPr/>
      <dgm:t>
        <a:bodyPr/>
        <a:lstStyle/>
        <a:p>
          <a:endParaRPr lang="fr-FR" noProof="0"/>
        </a:p>
      </dgm:t>
    </dgm:pt>
    <dgm:pt modelId="{DB232B96-D106-48E0-8140-883963D84A59}" type="sibTrans" cxnId="{8F07F166-210E-48C9-9476-213CBD0D845A}">
      <dgm:prSet/>
      <dgm:spPr/>
      <dgm:t>
        <a:bodyPr/>
        <a:lstStyle/>
        <a:p>
          <a:endParaRPr lang="fr-FR" noProof="0"/>
        </a:p>
      </dgm:t>
    </dgm:pt>
    <dgm:pt modelId="{2FCF95C7-55B5-4B80-BFEA-D2879283C0F7}">
      <dgm:prSet phldrT="[Text]"/>
      <dgm:spPr/>
      <dgm:t>
        <a:bodyPr/>
        <a:lstStyle/>
        <a:p>
          <a:r>
            <a:rPr lang="fr-FR" noProof="0" dirty="0" smtClean="0"/>
            <a:t>Conférence des ministres africains des transports</a:t>
          </a:r>
          <a:endParaRPr lang="fr-FR" noProof="0" dirty="0"/>
        </a:p>
      </dgm:t>
    </dgm:pt>
    <dgm:pt modelId="{D7A40BCE-A172-4ECB-A52D-A1CB7CFAA633}" type="parTrans" cxnId="{3D38842E-6A7D-40FB-AB60-BFCD10C68F7C}">
      <dgm:prSet/>
      <dgm:spPr/>
      <dgm:t>
        <a:bodyPr/>
        <a:lstStyle/>
        <a:p>
          <a:endParaRPr lang="fr-FR" noProof="0"/>
        </a:p>
      </dgm:t>
    </dgm:pt>
    <dgm:pt modelId="{6BE7D94A-10FC-4223-90ED-E3E8AA0C6976}" type="sibTrans" cxnId="{3D38842E-6A7D-40FB-AB60-BFCD10C68F7C}">
      <dgm:prSet/>
      <dgm:spPr/>
      <dgm:t>
        <a:bodyPr/>
        <a:lstStyle/>
        <a:p>
          <a:endParaRPr lang="fr-FR" noProof="0"/>
        </a:p>
      </dgm:t>
    </dgm:pt>
    <dgm:pt modelId="{1BF423F3-ED28-42FD-B291-AF8686E382B9}">
      <dgm:prSet phldrT="[Text]"/>
      <dgm:spPr/>
      <dgm:t>
        <a:bodyPr/>
        <a:lstStyle/>
        <a:p>
          <a:r>
            <a:rPr lang="fr-FR" noProof="0" dirty="0" smtClean="0"/>
            <a:t>Commission de l’Union africaine</a:t>
          </a:r>
          <a:endParaRPr lang="fr-FR" noProof="0" dirty="0"/>
        </a:p>
      </dgm:t>
    </dgm:pt>
    <dgm:pt modelId="{86006CF1-7CF7-4EE5-9011-A100ADC114E4}" type="parTrans" cxnId="{B1207DD2-8C6E-4440-A551-B8CDFB3534BC}">
      <dgm:prSet/>
      <dgm:spPr/>
      <dgm:t>
        <a:bodyPr/>
        <a:lstStyle/>
        <a:p>
          <a:endParaRPr lang="fr-FR" noProof="0"/>
        </a:p>
      </dgm:t>
    </dgm:pt>
    <dgm:pt modelId="{F35D7907-9795-44E1-855D-7A82C899D876}" type="sibTrans" cxnId="{B1207DD2-8C6E-4440-A551-B8CDFB3534BC}">
      <dgm:prSet/>
      <dgm:spPr/>
      <dgm:t>
        <a:bodyPr/>
        <a:lstStyle/>
        <a:p>
          <a:endParaRPr lang="fr-FR" noProof="0"/>
        </a:p>
      </dgm:t>
    </dgm:pt>
    <dgm:pt modelId="{E6C916A0-2091-400D-A3C4-6998D9042271}">
      <dgm:prSet phldrT="[Text]"/>
      <dgm:spPr/>
      <dgm:t>
        <a:bodyPr/>
        <a:lstStyle/>
        <a:p>
          <a:r>
            <a:rPr lang="fr-FR" noProof="0" dirty="0" smtClean="0"/>
            <a:t>Pays, CER, Secteur privé et associations professionnelles, partenaires au développement</a:t>
          </a:r>
          <a:endParaRPr lang="fr-FR" noProof="0" dirty="0"/>
        </a:p>
      </dgm:t>
    </dgm:pt>
    <dgm:pt modelId="{658BC245-3D19-4524-B7DD-DEE675CFC4E7}" type="parTrans" cxnId="{683C0C44-F8CA-4516-A3C9-A70F63743C03}">
      <dgm:prSet/>
      <dgm:spPr/>
      <dgm:t>
        <a:bodyPr/>
        <a:lstStyle/>
        <a:p>
          <a:endParaRPr lang="fr-FR" noProof="0"/>
        </a:p>
      </dgm:t>
    </dgm:pt>
    <dgm:pt modelId="{E967057E-FE1C-40B6-AC50-C35DD911A3AF}" type="sibTrans" cxnId="{683C0C44-F8CA-4516-A3C9-A70F63743C03}">
      <dgm:prSet/>
      <dgm:spPr/>
      <dgm:t>
        <a:bodyPr/>
        <a:lstStyle/>
        <a:p>
          <a:endParaRPr lang="fr-FR" noProof="0"/>
        </a:p>
      </dgm:t>
    </dgm:pt>
    <dgm:pt modelId="{6FADA7B4-42AD-4F70-B6B8-9C295DF21258}">
      <dgm:prSet phldrT="[Text]"/>
      <dgm:spPr/>
      <dgm:t>
        <a:bodyPr/>
        <a:lstStyle/>
        <a:p>
          <a:r>
            <a:rPr lang="fr-FR" noProof="0" dirty="0" smtClean="0"/>
            <a:t>Programme et groupe d’experts</a:t>
          </a:r>
          <a:endParaRPr lang="fr-FR" noProof="0" dirty="0"/>
        </a:p>
      </dgm:t>
    </dgm:pt>
    <dgm:pt modelId="{241707C4-F02A-4282-974F-8D544AA71A06}" type="parTrans" cxnId="{1C9AB5B3-BAD6-4FF1-B67C-1FBC05A8DAEE}">
      <dgm:prSet/>
      <dgm:spPr/>
      <dgm:t>
        <a:bodyPr/>
        <a:lstStyle/>
        <a:p>
          <a:endParaRPr lang="fr-FR" noProof="0"/>
        </a:p>
      </dgm:t>
    </dgm:pt>
    <dgm:pt modelId="{B76EE6BA-2F97-4A22-B696-B3538758D10B}" type="sibTrans" cxnId="{1C9AB5B3-BAD6-4FF1-B67C-1FBC05A8DAEE}">
      <dgm:prSet/>
      <dgm:spPr/>
      <dgm:t>
        <a:bodyPr/>
        <a:lstStyle/>
        <a:p>
          <a:endParaRPr lang="fr-FR" noProof="0"/>
        </a:p>
      </dgm:t>
    </dgm:pt>
    <dgm:pt modelId="{A2A40B7B-C719-4570-B4A6-F637C83626CE}" type="pres">
      <dgm:prSet presAssocID="{83CD81E3-550B-4C22-A5A6-62B96C511F7A}" presName="linear" presStyleCnt="0">
        <dgm:presLayoutVars>
          <dgm:dir/>
          <dgm:animLvl val="lvl"/>
          <dgm:resizeHandles val="exact"/>
        </dgm:presLayoutVars>
      </dgm:prSet>
      <dgm:spPr/>
      <dgm:t>
        <a:bodyPr/>
        <a:lstStyle/>
        <a:p>
          <a:endParaRPr lang="en-US"/>
        </a:p>
      </dgm:t>
    </dgm:pt>
    <dgm:pt modelId="{8F6DF351-F3B3-4691-9A13-C4F40815024E}" type="pres">
      <dgm:prSet presAssocID="{89B41849-BDB5-4697-9321-0F0157160395}" presName="parentLin" presStyleCnt="0"/>
      <dgm:spPr/>
    </dgm:pt>
    <dgm:pt modelId="{E82F672B-D36B-4D4C-9C68-40F9FBC3F2A0}" type="pres">
      <dgm:prSet presAssocID="{89B41849-BDB5-4697-9321-0F0157160395}" presName="parentLeftMargin" presStyleLbl="node1" presStyleIdx="0" presStyleCnt="3"/>
      <dgm:spPr/>
      <dgm:t>
        <a:bodyPr/>
        <a:lstStyle/>
        <a:p>
          <a:endParaRPr lang="en-US"/>
        </a:p>
      </dgm:t>
    </dgm:pt>
    <dgm:pt modelId="{8C9E87A1-306A-4454-85BF-A278A90940FD}" type="pres">
      <dgm:prSet presAssocID="{89B41849-BDB5-4697-9321-0F0157160395}" presName="parentText" presStyleLbl="node1" presStyleIdx="0" presStyleCnt="3">
        <dgm:presLayoutVars>
          <dgm:chMax val="0"/>
          <dgm:bulletEnabled val="1"/>
        </dgm:presLayoutVars>
      </dgm:prSet>
      <dgm:spPr/>
      <dgm:t>
        <a:bodyPr/>
        <a:lstStyle/>
        <a:p>
          <a:endParaRPr lang="en-US"/>
        </a:p>
      </dgm:t>
    </dgm:pt>
    <dgm:pt modelId="{7286AD6B-7831-4192-A970-F07BE67D296F}" type="pres">
      <dgm:prSet presAssocID="{89B41849-BDB5-4697-9321-0F0157160395}" presName="negativeSpace" presStyleCnt="0"/>
      <dgm:spPr/>
    </dgm:pt>
    <dgm:pt modelId="{172EAC0E-24BE-494E-A2EA-34844DC5FA8A}" type="pres">
      <dgm:prSet presAssocID="{89B41849-BDB5-4697-9321-0F0157160395}" presName="childText" presStyleLbl="conFgAcc1" presStyleIdx="0" presStyleCnt="3">
        <dgm:presLayoutVars>
          <dgm:bulletEnabled val="1"/>
        </dgm:presLayoutVars>
      </dgm:prSet>
      <dgm:spPr/>
      <dgm:t>
        <a:bodyPr/>
        <a:lstStyle/>
        <a:p>
          <a:endParaRPr lang="en-US"/>
        </a:p>
      </dgm:t>
    </dgm:pt>
    <dgm:pt modelId="{AD4394BE-162C-4531-976A-A4BDDCC34F50}" type="pres">
      <dgm:prSet presAssocID="{FFCDC5FC-CB78-4151-912B-1F4FEF8B76E5}" presName="spaceBetweenRectangles" presStyleCnt="0"/>
      <dgm:spPr/>
    </dgm:pt>
    <dgm:pt modelId="{BBC3C9C0-7152-4491-903E-97B4B4DD66E1}" type="pres">
      <dgm:prSet presAssocID="{EB412674-70DB-4C92-A490-29EFEB7A4CB8}" presName="parentLin" presStyleCnt="0"/>
      <dgm:spPr/>
    </dgm:pt>
    <dgm:pt modelId="{E677EEAA-AFDE-405E-B8A3-5607D697B70F}" type="pres">
      <dgm:prSet presAssocID="{EB412674-70DB-4C92-A490-29EFEB7A4CB8}" presName="parentLeftMargin" presStyleLbl="node1" presStyleIdx="0" presStyleCnt="3"/>
      <dgm:spPr/>
      <dgm:t>
        <a:bodyPr/>
        <a:lstStyle/>
        <a:p>
          <a:endParaRPr lang="en-US"/>
        </a:p>
      </dgm:t>
    </dgm:pt>
    <dgm:pt modelId="{DB1F14DB-8FAB-42E3-B978-47F400A3010D}" type="pres">
      <dgm:prSet presAssocID="{EB412674-70DB-4C92-A490-29EFEB7A4CB8}" presName="parentText" presStyleLbl="node1" presStyleIdx="1" presStyleCnt="3">
        <dgm:presLayoutVars>
          <dgm:chMax val="0"/>
          <dgm:bulletEnabled val="1"/>
        </dgm:presLayoutVars>
      </dgm:prSet>
      <dgm:spPr/>
      <dgm:t>
        <a:bodyPr/>
        <a:lstStyle/>
        <a:p>
          <a:endParaRPr lang="en-US"/>
        </a:p>
      </dgm:t>
    </dgm:pt>
    <dgm:pt modelId="{C0C3E943-CB5B-4AF6-AAFB-ABFA06704398}" type="pres">
      <dgm:prSet presAssocID="{EB412674-70DB-4C92-A490-29EFEB7A4CB8}" presName="negativeSpace" presStyleCnt="0"/>
      <dgm:spPr/>
    </dgm:pt>
    <dgm:pt modelId="{445E34D3-4152-4C0E-B5E1-1E339EEF7546}" type="pres">
      <dgm:prSet presAssocID="{EB412674-70DB-4C92-A490-29EFEB7A4CB8}" presName="childText" presStyleLbl="conFgAcc1" presStyleIdx="1" presStyleCnt="3">
        <dgm:presLayoutVars>
          <dgm:bulletEnabled val="1"/>
        </dgm:presLayoutVars>
      </dgm:prSet>
      <dgm:spPr/>
      <dgm:t>
        <a:bodyPr/>
        <a:lstStyle/>
        <a:p>
          <a:endParaRPr lang="en-US"/>
        </a:p>
      </dgm:t>
    </dgm:pt>
    <dgm:pt modelId="{11060951-FEC0-4997-A9CC-291C807FC766}" type="pres">
      <dgm:prSet presAssocID="{DC55DB7B-70AF-406B-AB2F-95CCCD0FBD1C}" presName="spaceBetweenRectangles" presStyleCnt="0"/>
      <dgm:spPr/>
    </dgm:pt>
    <dgm:pt modelId="{261C051E-BA4E-47F9-A0B0-7D692B3899A3}" type="pres">
      <dgm:prSet presAssocID="{BEA9E660-6051-4719-992D-FF3A1EA7DE60}" presName="parentLin" presStyleCnt="0"/>
      <dgm:spPr/>
    </dgm:pt>
    <dgm:pt modelId="{634C9F9F-BB35-4849-BE6D-EAA1CE6DD793}" type="pres">
      <dgm:prSet presAssocID="{BEA9E660-6051-4719-992D-FF3A1EA7DE60}" presName="parentLeftMargin" presStyleLbl="node1" presStyleIdx="1" presStyleCnt="3"/>
      <dgm:spPr/>
      <dgm:t>
        <a:bodyPr/>
        <a:lstStyle/>
        <a:p>
          <a:endParaRPr lang="en-US"/>
        </a:p>
      </dgm:t>
    </dgm:pt>
    <dgm:pt modelId="{69AB05E3-D14B-4B08-9CB8-4AA12D39E40D}" type="pres">
      <dgm:prSet presAssocID="{BEA9E660-6051-4719-992D-FF3A1EA7DE60}" presName="parentText" presStyleLbl="node1" presStyleIdx="2" presStyleCnt="3">
        <dgm:presLayoutVars>
          <dgm:chMax val="0"/>
          <dgm:bulletEnabled val="1"/>
        </dgm:presLayoutVars>
      </dgm:prSet>
      <dgm:spPr/>
      <dgm:t>
        <a:bodyPr/>
        <a:lstStyle/>
        <a:p>
          <a:endParaRPr lang="en-US"/>
        </a:p>
      </dgm:t>
    </dgm:pt>
    <dgm:pt modelId="{47E7CC02-A62A-4112-BCF9-0480F9F583E2}" type="pres">
      <dgm:prSet presAssocID="{BEA9E660-6051-4719-992D-FF3A1EA7DE60}" presName="negativeSpace" presStyleCnt="0"/>
      <dgm:spPr/>
    </dgm:pt>
    <dgm:pt modelId="{4F6957E5-59E5-46AA-82ED-D3B4FFD48FB7}" type="pres">
      <dgm:prSet presAssocID="{BEA9E660-6051-4719-992D-FF3A1EA7DE60}" presName="childText" presStyleLbl="conFgAcc1" presStyleIdx="2" presStyleCnt="3">
        <dgm:presLayoutVars>
          <dgm:bulletEnabled val="1"/>
        </dgm:presLayoutVars>
      </dgm:prSet>
      <dgm:spPr/>
      <dgm:t>
        <a:bodyPr/>
        <a:lstStyle/>
        <a:p>
          <a:endParaRPr lang="en-US"/>
        </a:p>
      </dgm:t>
    </dgm:pt>
  </dgm:ptLst>
  <dgm:cxnLst>
    <dgm:cxn modelId="{906FB3CE-0FD4-40CD-BF29-41AEADC57913}" srcId="{83CD81E3-550B-4C22-A5A6-62B96C511F7A}" destId="{89B41849-BDB5-4697-9321-0F0157160395}" srcOrd="0" destOrd="0" parTransId="{E9DF93B9-21E2-4CCD-A3B0-E264C58076B9}" sibTransId="{FFCDC5FC-CB78-4151-912B-1F4FEF8B76E5}"/>
    <dgm:cxn modelId="{19BD0FF9-029D-4B1D-8B3D-F5B4CFD5774C}" type="presOf" srcId="{6FADA7B4-42AD-4F70-B6B8-9C295DF21258}" destId="{4F6957E5-59E5-46AA-82ED-D3B4FFD48FB7}" srcOrd="0" destOrd="0" presId="urn:microsoft.com/office/officeart/2005/8/layout/list1"/>
    <dgm:cxn modelId="{45EDE3BC-3E2E-455F-95FE-09743A9F2857}" type="presOf" srcId="{89B41849-BDB5-4697-9321-0F0157160395}" destId="{8C9E87A1-306A-4454-85BF-A278A90940FD}" srcOrd="1" destOrd="0" presId="urn:microsoft.com/office/officeart/2005/8/layout/list1"/>
    <dgm:cxn modelId="{B1207DD2-8C6E-4440-A551-B8CDFB3534BC}" srcId="{89B41849-BDB5-4697-9321-0F0157160395}" destId="{1BF423F3-ED28-42FD-B291-AF8686E382B9}" srcOrd="1" destOrd="0" parTransId="{86006CF1-7CF7-4EE5-9011-A100ADC114E4}" sibTransId="{F35D7907-9795-44E1-855D-7A82C899D876}"/>
    <dgm:cxn modelId="{72F71511-028C-4953-BDEE-B4985722A964}" srcId="{83CD81E3-550B-4C22-A5A6-62B96C511F7A}" destId="{EB412674-70DB-4C92-A490-29EFEB7A4CB8}" srcOrd="1" destOrd="0" parTransId="{9855A94D-AE49-4FD8-918C-A5DC613AE79B}" sibTransId="{DC55DB7B-70AF-406B-AB2F-95CCCD0FBD1C}"/>
    <dgm:cxn modelId="{8F07F166-210E-48C9-9476-213CBD0D845A}" srcId="{83CD81E3-550B-4C22-A5A6-62B96C511F7A}" destId="{BEA9E660-6051-4719-992D-FF3A1EA7DE60}" srcOrd="2" destOrd="0" parTransId="{823E38F2-42AF-4910-B363-21973BF7B5D9}" sibTransId="{DB232B96-D106-48E0-8140-883963D84A59}"/>
    <dgm:cxn modelId="{683C0C44-F8CA-4516-A3C9-A70F63743C03}" srcId="{EB412674-70DB-4C92-A490-29EFEB7A4CB8}" destId="{E6C916A0-2091-400D-A3C4-6998D9042271}" srcOrd="0" destOrd="0" parTransId="{658BC245-3D19-4524-B7DD-DEE675CFC4E7}" sibTransId="{E967057E-FE1C-40B6-AC50-C35DD911A3AF}"/>
    <dgm:cxn modelId="{8C76AD12-BFE2-4ED2-BB9E-9A9ADAC853A1}" type="presOf" srcId="{83CD81E3-550B-4C22-A5A6-62B96C511F7A}" destId="{A2A40B7B-C719-4570-B4A6-F637C83626CE}" srcOrd="0" destOrd="0" presId="urn:microsoft.com/office/officeart/2005/8/layout/list1"/>
    <dgm:cxn modelId="{9C841B8F-2815-4FC6-9FD4-C18EC943BDA9}" type="presOf" srcId="{E6C916A0-2091-400D-A3C4-6998D9042271}" destId="{445E34D3-4152-4C0E-B5E1-1E339EEF7546}" srcOrd="0" destOrd="0" presId="urn:microsoft.com/office/officeart/2005/8/layout/list1"/>
    <dgm:cxn modelId="{8D94D827-C3E7-41DA-B3A0-3A8C86B5A2E1}" type="presOf" srcId="{1BF423F3-ED28-42FD-B291-AF8686E382B9}" destId="{172EAC0E-24BE-494E-A2EA-34844DC5FA8A}" srcOrd="0" destOrd="1" presId="urn:microsoft.com/office/officeart/2005/8/layout/list1"/>
    <dgm:cxn modelId="{53998A02-BCB7-4C81-AC1B-4B2544C575E7}" type="presOf" srcId="{EB412674-70DB-4C92-A490-29EFEB7A4CB8}" destId="{DB1F14DB-8FAB-42E3-B978-47F400A3010D}" srcOrd="1" destOrd="0" presId="urn:microsoft.com/office/officeart/2005/8/layout/list1"/>
    <dgm:cxn modelId="{32B05BF5-A707-4C0E-B80E-C0776A2A75A6}" type="presOf" srcId="{BEA9E660-6051-4719-992D-FF3A1EA7DE60}" destId="{634C9F9F-BB35-4849-BE6D-EAA1CE6DD793}" srcOrd="0" destOrd="0" presId="urn:microsoft.com/office/officeart/2005/8/layout/list1"/>
    <dgm:cxn modelId="{03240052-5604-434A-A3AA-5F30BC6822DB}" type="presOf" srcId="{2FCF95C7-55B5-4B80-BFEA-D2879283C0F7}" destId="{172EAC0E-24BE-494E-A2EA-34844DC5FA8A}" srcOrd="0" destOrd="0" presId="urn:microsoft.com/office/officeart/2005/8/layout/list1"/>
    <dgm:cxn modelId="{3D38842E-6A7D-40FB-AB60-BFCD10C68F7C}" srcId="{89B41849-BDB5-4697-9321-0F0157160395}" destId="{2FCF95C7-55B5-4B80-BFEA-D2879283C0F7}" srcOrd="0" destOrd="0" parTransId="{D7A40BCE-A172-4ECB-A52D-A1CB7CFAA633}" sibTransId="{6BE7D94A-10FC-4223-90ED-E3E8AA0C6976}"/>
    <dgm:cxn modelId="{0D005BEA-EE0A-4B28-A550-28F6FEF5AA43}" type="presOf" srcId="{BEA9E660-6051-4719-992D-FF3A1EA7DE60}" destId="{69AB05E3-D14B-4B08-9CB8-4AA12D39E40D}" srcOrd="1" destOrd="0" presId="urn:microsoft.com/office/officeart/2005/8/layout/list1"/>
    <dgm:cxn modelId="{1C9AB5B3-BAD6-4FF1-B67C-1FBC05A8DAEE}" srcId="{BEA9E660-6051-4719-992D-FF3A1EA7DE60}" destId="{6FADA7B4-42AD-4F70-B6B8-9C295DF21258}" srcOrd="0" destOrd="0" parTransId="{241707C4-F02A-4282-974F-8D544AA71A06}" sibTransId="{B76EE6BA-2F97-4A22-B696-B3538758D10B}"/>
    <dgm:cxn modelId="{8084A90C-F1E2-4F0F-8E3B-686E0CFD2C35}" type="presOf" srcId="{EB412674-70DB-4C92-A490-29EFEB7A4CB8}" destId="{E677EEAA-AFDE-405E-B8A3-5607D697B70F}" srcOrd="0" destOrd="0" presId="urn:microsoft.com/office/officeart/2005/8/layout/list1"/>
    <dgm:cxn modelId="{0AEC5A2B-FF9B-4DC5-8C66-E3E61E44926E}" type="presOf" srcId="{89B41849-BDB5-4697-9321-0F0157160395}" destId="{E82F672B-D36B-4D4C-9C68-40F9FBC3F2A0}" srcOrd="0" destOrd="0" presId="urn:microsoft.com/office/officeart/2005/8/layout/list1"/>
    <dgm:cxn modelId="{8CD36BAB-3D96-4091-A389-8868320BC112}" type="presParOf" srcId="{A2A40B7B-C719-4570-B4A6-F637C83626CE}" destId="{8F6DF351-F3B3-4691-9A13-C4F40815024E}" srcOrd="0" destOrd="0" presId="urn:microsoft.com/office/officeart/2005/8/layout/list1"/>
    <dgm:cxn modelId="{695F2AF1-4EB2-4391-BC60-8769BF35776A}" type="presParOf" srcId="{8F6DF351-F3B3-4691-9A13-C4F40815024E}" destId="{E82F672B-D36B-4D4C-9C68-40F9FBC3F2A0}" srcOrd="0" destOrd="0" presId="urn:microsoft.com/office/officeart/2005/8/layout/list1"/>
    <dgm:cxn modelId="{D8479E74-081A-49E2-A885-6C9B099A7A83}" type="presParOf" srcId="{8F6DF351-F3B3-4691-9A13-C4F40815024E}" destId="{8C9E87A1-306A-4454-85BF-A278A90940FD}" srcOrd="1" destOrd="0" presId="urn:microsoft.com/office/officeart/2005/8/layout/list1"/>
    <dgm:cxn modelId="{0581DC19-15DE-413E-865E-8F7F7EC72643}" type="presParOf" srcId="{A2A40B7B-C719-4570-B4A6-F637C83626CE}" destId="{7286AD6B-7831-4192-A970-F07BE67D296F}" srcOrd="1" destOrd="0" presId="urn:microsoft.com/office/officeart/2005/8/layout/list1"/>
    <dgm:cxn modelId="{B1D24409-4879-4E0D-A458-AA5F2F08A57B}" type="presParOf" srcId="{A2A40B7B-C719-4570-B4A6-F637C83626CE}" destId="{172EAC0E-24BE-494E-A2EA-34844DC5FA8A}" srcOrd="2" destOrd="0" presId="urn:microsoft.com/office/officeart/2005/8/layout/list1"/>
    <dgm:cxn modelId="{ACA612AF-7D29-4069-86B3-1B09197F234B}" type="presParOf" srcId="{A2A40B7B-C719-4570-B4A6-F637C83626CE}" destId="{AD4394BE-162C-4531-976A-A4BDDCC34F50}" srcOrd="3" destOrd="0" presId="urn:microsoft.com/office/officeart/2005/8/layout/list1"/>
    <dgm:cxn modelId="{71002CBC-522B-4DAC-903D-D71C950FA5CA}" type="presParOf" srcId="{A2A40B7B-C719-4570-B4A6-F637C83626CE}" destId="{BBC3C9C0-7152-4491-903E-97B4B4DD66E1}" srcOrd="4" destOrd="0" presId="urn:microsoft.com/office/officeart/2005/8/layout/list1"/>
    <dgm:cxn modelId="{4ACD64F0-63D1-4F5E-867C-7A0371D797D3}" type="presParOf" srcId="{BBC3C9C0-7152-4491-903E-97B4B4DD66E1}" destId="{E677EEAA-AFDE-405E-B8A3-5607D697B70F}" srcOrd="0" destOrd="0" presId="urn:microsoft.com/office/officeart/2005/8/layout/list1"/>
    <dgm:cxn modelId="{B9FC91FB-11F8-4AF8-B3C2-EF683A1B6643}" type="presParOf" srcId="{BBC3C9C0-7152-4491-903E-97B4B4DD66E1}" destId="{DB1F14DB-8FAB-42E3-B978-47F400A3010D}" srcOrd="1" destOrd="0" presId="urn:microsoft.com/office/officeart/2005/8/layout/list1"/>
    <dgm:cxn modelId="{3561517E-5F56-4323-89F9-48B776189DDC}" type="presParOf" srcId="{A2A40B7B-C719-4570-B4A6-F637C83626CE}" destId="{C0C3E943-CB5B-4AF6-AAFB-ABFA06704398}" srcOrd="5" destOrd="0" presId="urn:microsoft.com/office/officeart/2005/8/layout/list1"/>
    <dgm:cxn modelId="{03DF6866-8EE4-43A3-B1E2-7B61A7F808A7}" type="presParOf" srcId="{A2A40B7B-C719-4570-B4A6-F637C83626CE}" destId="{445E34D3-4152-4C0E-B5E1-1E339EEF7546}" srcOrd="6" destOrd="0" presId="urn:microsoft.com/office/officeart/2005/8/layout/list1"/>
    <dgm:cxn modelId="{74F65851-DA79-4483-BCBC-15E176DEAFDF}" type="presParOf" srcId="{A2A40B7B-C719-4570-B4A6-F637C83626CE}" destId="{11060951-FEC0-4997-A9CC-291C807FC766}" srcOrd="7" destOrd="0" presId="urn:microsoft.com/office/officeart/2005/8/layout/list1"/>
    <dgm:cxn modelId="{7898EE78-8359-4918-A867-D558BD86B142}" type="presParOf" srcId="{A2A40B7B-C719-4570-B4A6-F637C83626CE}" destId="{261C051E-BA4E-47F9-A0B0-7D692B3899A3}" srcOrd="8" destOrd="0" presId="urn:microsoft.com/office/officeart/2005/8/layout/list1"/>
    <dgm:cxn modelId="{815E9B09-8056-44CD-AB10-E26401049D82}" type="presParOf" srcId="{261C051E-BA4E-47F9-A0B0-7D692B3899A3}" destId="{634C9F9F-BB35-4849-BE6D-EAA1CE6DD793}" srcOrd="0" destOrd="0" presId="urn:microsoft.com/office/officeart/2005/8/layout/list1"/>
    <dgm:cxn modelId="{8F301623-7937-4E40-90E8-B77C6EC10998}" type="presParOf" srcId="{261C051E-BA4E-47F9-A0B0-7D692B3899A3}" destId="{69AB05E3-D14B-4B08-9CB8-4AA12D39E40D}" srcOrd="1" destOrd="0" presId="urn:microsoft.com/office/officeart/2005/8/layout/list1"/>
    <dgm:cxn modelId="{1E1517C5-4DCA-4EDC-A49C-EB9A72586A8F}" type="presParOf" srcId="{A2A40B7B-C719-4570-B4A6-F637C83626CE}" destId="{47E7CC02-A62A-4112-BCF9-0480F9F583E2}" srcOrd="9" destOrd="0" presId="urn:microsoft.com/office/officeart/2005/8/layout/list1"/>
    <dgm:cxn modelId="{E8F75991-95C4-42B5-A087-93386591F184}" type="presParOf" srcId="{A2A40B7B-C719-4570-B4A6-F637C83626CE}" destId="{4F6957E5-59E5-46AA-82ED-D3B4FFD48FB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EAC0E-24BE-494E-A2EA-34844DC5FA8A}">
      <dsp:nvSpPr>
        <dsp:cNvPr id="0" name=""/>
        <dsp:cNvSpPr/>
      </dsp:nvSpPr>
      <dsp:spPr>
        <a:xfrm>
          <a:off x="0" y="357501"/>
          <a:ext cx="4038600" cy="1360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3440" tIns="333248" rIns="313440"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noProof="0" dirty="0" smtClean="0"/>
            <a:t>Conférence des ministres africains des transports</a:t>
          </a:r>
          <a:endParaRPr lang="fr-FR" sz="1600" kern="1200" noProof="0" dirty="0"/>
        </a:p>
        <a:p>
          <a:pPr marL="171450" lvl="1" indent="-171450" algn="l" defTabSz="711200">
            <a:lnSpc>
              <a:spcPct val="90000"/>
            </a:lnSpc>
            <a:spcBef>
              <a:spcPct val="0"/>
            </a:spcBef>
            <a:spcAft>
              <a:spcPct val="15000"/>
            </a:spcAft>
            <a:buChar char="••"/>
          </a:pPr>
          <a:r>
            <a:rPr lang="fr-FR" sz="1600" kern="1200" noProof="0" dirty="0" smtClean="0"/>
            <a:t>Commission de l’Union africaine</a:t>
          </a:r>
          <a:endParaRPr lang="fr-FR" sz="1600" kern="1200" noProof="0" dirty="0"/>
        </a:p>
      </dsp:txBody>
      <dsp:txXfrm>
        <a:off x="0" y="357501"/>
        <a:ext cx="4038600" cy="1360800"/>
      </dsp:txXfrm>
    </dsp:sp>
    <dsp:sp modelId="{8C9E87A1-306A-4454-85BF-A278A90940FD}">
      <dsp:nvSpPr>
        <dsp:cNvPr id="0" name=""/>
        <dsp:cNvSpPr/>
      </dsp:nvSpPr>
      <dsp:spPr>
        <a:xfrm>
          <a:off x="201930" y="121341"/>
          <a:ext cx="282702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fr-FR" sz="1600" kern="1200" noProof="0" dirty="0" smtClean="0"/>
            <a:t>Echelon politique</a:t>
          </a:r>
          <a:endParaRPr lang="fr-FR" sz="1600" kern="1200" noProof="0" dirty="0"/>
        </a:p>
      </dsp:txBody>
      <dsp:txXfrm>
        <a:off x="224987" y="144398"/>
        <a:ext cx="2780906" cy="426206"/>
      </dsp:txXfrm>
    </dsp:sp>
    <dsp:sp modelId="{445E34D3-4152-4C0E-B5E1-1E339EEF7546}">
      <dsp:nvSpPr>
        <dsp:cNvPr id="0" name=""/>
        <dsp:cNvSpPr/>
      </dsp:nvSpPr>
      <dsp:spPr>
        <a:xfrm>
          <a:off x="0" y="2040861"/>
          <a:ext cx="4038600" cy="13104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3440" tIns="333248" rIns="313440"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noProof="0" dirty="0" smtClean="0"/>
            <a:t>Pays, CER, Secteur privé et associations professionnelles, partenaires au développement</a:t>
          </a:r>
          <a:endParaRPr lang="fr-FR" sz="1600" kern="1200" noProof="0" dirty="0"/>
        </a:p>
      </dsp:txBody>
      <dsp:txXfrm>
        <a:off x="0" y="2040861"/>
        <a:ext cx="4038600" cy="1310400"/>
      </dsp:txXfrm>
    </dsp:sp>
    <dsp:sp modelId="{DB1F14DB-8FAB-42E3-B978-47F400A3010D}">
      <dsp:nvSpPr>
        <dsp:cNvPr id="0" name=""/>
        <dsp:cNvSpPr/>
      </dsp:nvSpPr>
      <dsp:spPr>
        <a:xfrm>
          <a:off x="201930" y="1804701"/>
          <a:ext cx="282702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fr-FR" sz="1600" kern="1200" noProof="0" dirty="0" smtClean="0"/>
            <a:t>Assemblée Générale</a:t>
          </a:r>
          <a:endParaRPr lang="fr-FR" sz="1600" kern="1200" noProof="0" dirty="0"/>
        </a:p>
      </dsp:txBody>
      <dsp:txXfrm>
        <a:off x="224987" y="1827758"/>
        <a:ext cx="2780906" cy="426206"/>
      </dsp:txXfrm>
    </dsp:sp>
    <dsp:sp modelId="{4F6957E5-59E5-46AA-82ED-D3B4FFD48FB7}">
      <dsp:nvSpPr>
        <dsp:cNvPr id="0" name=""/>
        <dsp:cNvSpPr/>
      </dsp:nvSpPr>
      <dsp:spPr>
        <a:xfrm>
          <a:off x="0" y="3673821"/>
          <a:ext cx="4038600" cy="730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3440" tIns="333248" rIns="313440"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noProof="0" dirty="0" smtClean="0"/>
            <a:t>Programme et groupe d’experts</a:t>
          </a:r>
          <a:endParaRPr lang="fr-FR" sz="1600" kern="1200" noProof="0" dirty="0"/>
        </a:p>
      </dsp:txBody>
      <dsp:txXfrm>
        <a:off x="0" y="3673821"/>
        <a:ext cx="4038600" cy="730800"/>
      </dsp:txXfrm>
    </dsp:sp>
    <dsp:sp modelId="{69AB05E3-D14B-4B08-9CB8-4AA12D39E40D}">
      <dsp:nvSpPr>
        <dsp:cNvPr id="0" name=""/>
        <dsp:cNvSpPr/>
      </dsp:nvSpPr>
      <dsp:spPr>
        <a:xfrm>
          <a:off x="201930" y="3437661"/>
          <a:ext cx="282702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fr-FR" sz="1600" kern="1200" noProof="0" dirty="0" smtClean="0"/>
            <a:t>Echelon technique</a:t>
          </a:r>
          <a:endParaRPr lang="fr-FR" sz="1600" kern="1200" noProof="0" dirty="0"/>
        </a:p>
      </dsp:txBody>
      <dsp:txXfrm>
        <a:off x="224987" y="3460718"/>
        <a:ext cx="27809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2683CBC-8B42-49E8-A9F2-5926D8FCF8FF}" type="datetimeFigureOut">
              <a:rPr lang="en-US"/>
              <a:pPr>
                <a:defRPr/>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1D70BBE-8D7E-4098-BD07-6AC7B6C9B45A}" type="slidenum">
              <a:rPr lang="en-US"/>
              <a:pPr>
                <a:defRPr/>
              </a:pPr>
              <a:t>‹#›</a:t>
            </a:fld>
            <a:endParaRPr lang="en-US"/>
          </a:p>
        </p:txBody>
      </p:sp>
    </p:spTree>
    <p:extLst>
      <p:ext uri="{BB962C8B-B14F-4D97-AF65-F5344CB8AC3E}">
        <p14:creationId xmlns:p14="http://schemas.microsoft.com/office/powerpoint/2010/main" val="906863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0B829E-2305-4E26-8905-DA6D712C5AFF}"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Identification-incubation-nurturing-mainstreaming-evaluation</a:t>
            </a:r>
          </a:p>
          <a:p>
            <a:pPr eaLnBrk="1" hangingPunct="1">
              <a:spcBef>
                <a:spcPct val="0"/>
              </a:spcBef>
            </a:pPr>
            <a:r>
              <a:rPr lang="en-US" smtClean="0"/>
              <a:t>SSATP marginally involved in mainstreaming, limited to dissemination with little advocacy work</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178522-4840-40FD-A898-323165886F52}"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72241522-A2D3-487A-B215-A95C2ED6499D}" type="datetimeFigureOut">
              <a:rPr lang="en-US"/>
              <a:pPr>
                <a:defRPr/>
              </a:pPr>
              <a:t>1/29/2013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9A3CD1E-D0CB-424A-B3FD-03DA7810F4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F1FC076-BD02-449C-974F-5897BCC56AC0}" type="datetimeFigureOut">
              <a:rPr lang="en-US"/>
              <a:pPr>
                <a:defRPr/>
              </a:pPr>
              <a:t>1/29/2013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6E5F20C-F20F-476B-BF37-EADBDF83ED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A6E8534-BAF5-40BD-8264-80FC03BF4725}" type="datetimeFigureOut">
              <a:rPr lang="en-US"/>
              <a:pPr>
                <a:defRPr/>
              </a:pPr>
              <a:t>1/29/2013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0DDFC42-29F3-4A31-8CFB-4DC313C13E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07ABEA5-48FE-40DD-9A05-B7D75DB223FC}" type="datetimeFigureOut">
              <a:rPr lang="en-US"/>
              <a:pPr>
                <a:defRPr/>
              </a:pPr>
              <a:t>1/29/2013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B64193-297D-4E17-A141-4B3AEC35C2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88F1F5E-FF7C-40D5-A588-FFA7AD153799}" type="datetimeFigureOut">
              <a:rPr lang="en-US"/>
              <a:pPr>
                <a:defRPr/>
              </a:pPr>
              <a:t>1/29/2013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98A894F-6120-420E-9242-F407B9A5559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A81D50C-009A-42AA-BCFE-E2DDCB1C7747}" type="datetimeFigureOut">
              <a:rPr lang="en-US"/>
              <a:pPr>
                <a:defRPr/>
              </a:pPr>
              <a:t>1/29/2013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D56F8B1-D502-47E3-9B60-62CBD8A9C2B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AF96D03-5A51-4985-A1D8-4CA044B0A46F}" type="datetimeFigureOut">
              <a:rPr lang="en-US"/>
              <a:pPr>
                <a:defRPr/>
              </a:pPr>
              <a:t>1/29/2013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4BC6B3C-66B8-49F6-A193-E6C6087916A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29523D2-312A-46D5-9625-5D51EE728866}" type="datetimeFigureOut">
              <a:rPr lang="en-US"/>
              <a:pPr>
                <a:defRPr/>
              </a:pPr>
              <a:t>1/29/2013</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62530E7-7623-45CE-AF7D-95E94D56CC7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9335D48-18BB-45DC-B873-6790D80AF57C}" type="datetimeFigureOut">
              <a:rPr lang="en-US"/>
              <a:pPr>
                <a:defRPr/>
              </a:pPr>
              <a:t>1/29/2013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7304C1B-207F-47FF-9486-5533380212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4B8C4D0-1276-41CB-84B5-0E91B89E9D1E}" type="datetimeFigureOut">
              <a:rPr lang="en-US"/>
              <a:pPr>
                <a:defRPr/>
              </a:pPr>
              <a:t>1/29/2013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D09BB02-849D-4DFD-AD41-2840D6C4277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0F9C530F-1FFC-493A-AF16-C2D971E62EE0}" type="datetimeFigureOut">
              <a:rPr lang="en-US"/>
              <a:pPr>
                <a:defRPr/>
              </a:pPr>
              <a:t>1/29/2013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30E39B0-A0E4-4D1F-BD76-6CAC52A8B7C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C1402FF7-AB75-4D8E-B949-C5B8A3A59E4A}" type="datetimeFigureOut">
              <a:rPr lang="en-US"/>
              <a:pPr>
                <a:defRPr/>
              </a:pPr>
              <a:t>1/29/2013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D747B483-E816-49C8-A700-A3A66F4AD0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6" r:id="rId4"/>
    <p:sldLayoutId id="2147483687" r:id="rId5"/>
    <p:sldLayoutId id="2147483688" r:id="rId6"/>
    <p:sldLayoutId id="2147483682" r:id="rId7"/>
    <p:sldLayoutId id="2147483689" r:id="rId8"/>
    <p:sldLayoutId id="2147483690" r:id="rId9"/>
    <p:sldLayoutId id="2147483681" r:id="rId10"/>
    <p:sldLayoutId id="214748368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762000" y="5257800"/>
            <a:ext cx="7772400" cy="1295400"/>
          </a:xfrm>
        </p:spPr>
        <p:txBody>
          <a:bodyPr/>
          <a:lstStyle/>
          <a:p>
            <a:pPr marR="0" eaLnBrk="1" hangingPunct="1">
              <a:lnSpc>
                <a:spcPct val="90000"/>
              </a:lnSpc>
            </a:pPr>
            <a:endParaRPr lang="en-US" sz="2500" dirty="0" smtClean="0">
              <a:solidFill>
                <a:schemeClr val="bg1"/>
              </a:solidFill>
            </a:endParaRPr>
          </a:p>
          <a:p>
            <a:pPr marR="0" eaLnBrk="1" hangingPunct="1">
              <a:lnSpc>
                <a:spcPct val="90000"/>
              </a:lnSpc>
            </a:pPr>
            <a:r>
              <a:rPr lang="en-US" sz="2500" dirty="0" smtClean="0">
                <a:solidFill>
                  <a:schemeClr val="bg1"/>
                </a:solidFill>
              </a:rPr>
              <a:t>Jean-Noel </a:t>
            </a:r>
            <a:r>
              <a:rPr lang="en-US" sz="2500" dirty="0" err="1" smtClean="0">
                <a:solidFill>
                  <a:schemeClr val="bg1"/>
                </a:solidFill>
              </a:rPr>
              <a:t>Guillossou</a:t>
            </a:r>
            <a:endParaRPr lang="en-US" sz="2500" dirty="0" smtClean="0">
              <a:solidFill>
                <a:schemeClr val="bg1"/>
              </a:solidFill>
            </a:endParaRPr>
          </a:p>
          <a:p>
            <a:pPr marR="0" eaLnBrk="1" hangingPunct="1">
              <a:lnSpc>
                <a:spcPct val="90000"/>
              </a:lnSpc>
            </a:pPr>
            <a:r>
              <a:rPr lang="en-US" sz="2500" dirty="0" err="1" smtClean="0">
                <a:solidFill>
                  <a:schemeClr val="bg1"/>
                </a:solidFill>
              </a:rPr>
              <a:t>Responsable</a:t>
            </a:r>
            <a:r>
              <a:rPr lang="en-US" sz="2500" dirty="0" smtClean="0">
                <a:solidFill>
                  <a:schemeClr val="bg1"/>
                </a:solidFill>
              </a:rPr>
              <a:t> du </a:t>
            </a:r>
            <a:r>
              <a:rPr lang="en-US" sz="2500" dirty="0" err="1" smtClean="0">
                <a:solidFill>
                  <a:schemeClr val="bg1"/>
                </a:solidFill>
              </a:rPr>
              <a:t>Programme</a:t>
            </a:r>
            <a:r>
              <a:rPr lang="en-US" sz="2500" dirty="0" smtClean="0">
                <a:solidFill>
                  <a:schemeClr val="bg1"/>
                </a:solidFill>
              </a:rPr>
              <a:t> SSATP</a:t>
            </a:r>
          </a:p>
        </p:txBody>
      </p:sp>
      <p:sp>
        <p:nvSpPr>
          <p:cNvPr id="14338" name="Subtitle 2"/>
          <p:cNvSpPr txBox="1">
            <a:spLocks/>
          </p:cNvSpPr>
          <p:nvPr/>
        </p:nvSpPr>
        <p:spPr bwMode="auto">
          <a:xfrm>
            <a:off x="1524000" y="3505200"/>
            <a:ext cx="6400800" cy="1752600"/>
          </a:xfrm>
          <a:prstGeom prst="rect">
            <a:avLst/>
          </a:prstGeom>
          <a:noFill/>
          <a:ln w="9525">
            <a:noFill/>
            <a:miter lim="800000"/>
            <a:headEnd/>
            <a:tailEnd/>
          </a:ln>
        </p:spPr>
        <p:txBody>
          <a:bodyPr/>
          <a:lstStyle/>
          <a:p>
            <a:pPr algn="ctr">
              <a:spcBef>
                <a:spcPct val="20000"/>
              </a:spcBef>
              <a:buFont typeface="Arial" charset="0"/>
              <a:buNone/>
            </a:pPr>
            <a:endParaRPr lang="fr-FR" sz="2000" u="sng" dirty="0">
              <a:latin typeface="Lucida Sans Unicode" pitchFamily="34" charset="0"/>
            </a:endParaRPr>
          </a:p>
          <a:p>
            <a:pPr algn="ctr">
              <a:spcBef>
                <a:spcPct val="20000"/>
              </a:spcBef>
              <a:buFont typeface="Arial" charset="0"/>
              <a:buNone/>
            </a:pPr>
            <a:r>
              <a:rPr lang="fr-FR" sz="3200" u="sng" dirty="0"/>
              <a:t>Cadre institutionnel du SSATP</a:t>
            </a:r>
          </a:p>
          <a:p>
            <a:pPr algn="ctr">
              <a:spcBef>
                <a:spcPct val="20000"/>
              </a:spcBef>
              <a:buFont typeface="Arial" charset="0"/>
              <a:buNone/>
            </a:pPr>
            <a:r>
              <a:rPr lang="fr-FR" sz="2400" u="sng" dirty="0"/>
              <a:t>Réunion annuelle, décembre 2012</a:t>
            </a:r>
          </a:p>
        </p:txBody>
      </p:sp>
      <p:pic>
        <p:nvPicPr>
          <p:cNvPr id="14339" name="Picture 6" descr="SSATP-Logo_onBlack_fr"/>
          <p:cNvPicPr>
            <a:picLocks noChangeAspect="1" noChangeArrowheads="1"/>
          </p:cNvPicPr>
          <p:nvPr/>
        </p:nvPicPr>
        <p:blipFill>
          <a:blip r:embed="rId3" cstate="print"/>
          <a:srcRect/>
          <a:stretch>
            <a:fillRect/>
          </a:stretch>
        </p:blipFill>
        <p:spPr bwMode="auto">
          <a:xfrm>
            <a:off x="457200" y="533400"/>
            <a:ext cx="8308975" cy="2906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600" dirty="0" smtClean="0"/>
              <a:t>Recommandations en matière de  gouvernance</a:t>
            </a:r>
            <a:endParaRPr lang="fr-FR" sz="3600" noProof="0" dirty="0"/>
          </a:p>
        </p:txBody>
      </p:sp>
      <p:sp>
        <p:nvSpPr>
          <p:cNvPr id="3" name="Content Placeholder 2"/>
          <p:cNvSpPr>
            <a:spLocks noGrp="1"/>
          </p:cNvSpPr>
          <p:nvPr>
            <p:ph idx="1"/>
          </p:nvPr>
        </p:nvSpPr>
        <p:spPr/>
        <p:txBody>
          <a:bodyPr>
            <a:normAutofit fontScale="70000" lnSpcReduction="20000"/>
          </a:bodyPr>
          <a:lstStyle/>
          <a:p>
            <a:r>
              <a:rPr lang="fr-FR" noProof="0" dirty="0" smtClean="0"/>
              <a:t>Conférence des Ministres africains des transports</a:t>
            </a:r>
          </a:p>
          <a:p>
            <a:pPr lvl="1"/>
            <a:r>
              <a:rPr lang="fr-FR" noProof="0" dirty="0" smtClean="0"/>
              <a:t>Définit la vision  du SSATP, l’énoncé de mission et les résultats et les </a:t>
            </a:r>
            <a:r>
              <a:rPr lang="fr-FR" dirty="0" smtClean="0"/>
              <a:t>orientations stratégiques</a:t>
            </a:r>
            <a:endParaRPr lang="fr-FR" dirty="0"/>
          </a:p>
          <a:p>
            <a:pPr lvl="1"/>
            <a:r>
              <a:rPr lang="fr-FR" dirty="0"/>
              <a:t>Approuve le cadre de gouvernance</a:t>
            </a:r>
          </a:p>
          <a:p>
            <a:pPr lvl="1"/>
            <a:r>
              <a:rPr lang="fr-FR" noProof="0" dirty="0" smtClean="0"/>
              <a:t>Approuve les programmes de développement</a:t>
            </a:r>
          </a:p>
          <a:p>
            <a:pPr lvl="1"/>
            <a:r>
              <a:rPr lang="fr-FR" dirty="0" smtClean="0"/>
              <a:t>Mesure les résultats</a:t>
            </a:r>
            <a:endParaRPr lang="fr-FR" noProof="0" dirty="0" smtClean="0"/>
          </a:p>
          <a:p>
            <a:r>
              <a:rPr lang="fr-FR" dirty="0" smtClean="0"/>
              <a:t>Commission de l’Union africaine</a:t>
            </a:r>
          </a:p>
          <a:p>
            <a:pPr lvl="1"/>
            <a:r>
              <a:rPr lang="fr-FR" dirty="0" smtClean="0"/>
              <a:t>Intègre l’apport de l’Assembl</a:t>
            </a:r>
            <a:r>
              <a:rPr lang="fr-FR" dirty="0"/>
              <a:t>é</a:t>
            </a:r>
            <a:r>
              <a:rPr lang="fr-FR" dirty="0" smtClean="0"/>
              <a:t>e générale dans l’ordre du jour de la CMAT</a:t>
            </a:r>
            <a:endParaRPr lang="fr-FR" noProof="0" dirty="0" smtClean="0"/>
          </a:p>
          <a:p>
            <a:r>
              <a:rPr lang="fr-FR" noProof="0" dirty="0" smtClean="0"/>
              <a:t>Assemblée Générale comme interface avec l’échelon politique</a:t>
            </a:r>
          </a:p>
          <a:p>
            <a:pPr lvl="1"/>
            <a:r>
              <a:rPr lang="fr-FR" noProof="0" dirty="0" smtClean="0"/>
              <a:t>Commente sur les programmes de développement soumis à l’approbation de la CMAT</a:t>
            </a:r>
          </a:p>
          <a:p>
            <a:pPr lvl="1"/>
            <a:r>
              <a:rPr lang="fr-FR" noProof="0" dirty="0" smtClean="0"/>
              <a:t>Commente sur l’ordre du </a:t>
            </a:r>
            <a:r>
              <a:rPr lang="fr-FR" dirty="0" smtClean="0"/>
              <a:t>jour de la CMAT pour les points liés au SSATP</a:t>
            </a:r>
            <a:endParaRPr lang="fr-FR" noProof="0" dirty="0" smtClean="0"/>
          </a:p>
          <a:p>
            <a:pPr lvl="1"/>
            <a:r>
              <a:rPr lang="fr-FR" noProof="0" dirty="0" smtClean="0"/>
              <a:t>Commente sur les programmes et rapports annuels</a:t>
            </a:r>
          </a:p>
          <a:p>
            <a:pPr lvl="1"/>
            <a:r>
              <a:rPr lang="fr-FR" dirty="0"/>
              <a:t>Pour les représentants nationaux:</a:t>
            </a:r>
          </a:p>
          <a:p>
            <a:pPr lvl="2"/>
            <a:r>
              <a:rPr lang="fr-FR" dirty="0"/>
              <a:t>Rendent compte aux Ministres, soumettent les documents de politique nationaux au SSATP, </a:t>
            </a:r>
            <a:r>
              <a:rPr lang="fr-FR" dirty="0" smtClean="0"/>
              <a:t>et conduisent le dialogue de politique</a:t>
            </a:r>
            <a:endParaRPr lang="fr-FR" dirty="0"/>
          </a:p>
        </p:txBody>
      </p:sp>
      <p:pic>
        <p:nvPicPr>
          <p:cNvPr id="4" name="Picture 6" descr="SSATP-Logo_onBlack_fr"/>
          <p:cNvPicPr>
            <a:picLocks noChangeAspect="1" noChangeArrowheads="1"/>
          </p:cNvPicPr>
          <p:nvPr/>
        </p:nvPicPr>
        <p:blipFill>
          <a:blip r:embed="rId2" cstate="print"/>
          <a:srcRect/>
          <a:stretch>
            <a:fillRect/>
          </a:stretch>
        </p:blipFill>
        <p:spPr bwMode="auto">
          <a:xfrm>
            <a:off x="7086600" y="6037263"/>
            <a:ext cx="1905000" cy="668337"/>
          </a:xfrm>
          <a:prstGeom prst="rect">
            <a:avLst/>
          </a:prstGeom>
          <a:noFill/>
          <a:ln w="9525">
            <a:noFill/>
            <a:miter lim="800000"/>
            <a:headEnd/>
            <a:tailEnd/>
          </a:ln>
        </p:spPr>
      </p:pic>
    </p:spTree>
    <p:extLst>
      <p:ext uri="{BB962C8B-B14F-4D97-AF65-F5344CB8AC3E}">
        <p14:creationId xmlns:p14="http://schemas.microsoft.com/office/powerpoint/2010/main" val="362244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Recommandations</a:t>
            </a:r>
            <a:r>
              <a:rPr lang="en-US" dirty="0" smtClean="0"/>
              <a:t> </a:t>
            </a:r>
            <a:r>
              <a:rPr lang="en-US" dirty="0" err="1" smtClean="0"/>
              <a:t>sur</a:t>
            </a:r>
            <a:r>
              <a:rPr lang="en-US" dirty="0" smtClean="0"/>
              <a:t> la </a:t>
            </a:r>
            <a:r>
              <a:rPr lang="en-US" dirty="0" err="1" smtClean="0"/>
              <a:t>gouvernance</a:t>
            </a:r>
            <a:endParaRPr lang="en-US" dirty="0"/>
          </a:p>
        </p:txBody>
      </p:sp>
      <p:sp>
        <p:nvSpPr>
          <p:cNvPr id="5" name="Content Placeholder 4"/>
          <p:cNvSpPr>
            <a:spLocks noGrp="1"/>
          </p:cNvSpPr>
          <p:nvPr>
            <p:ph idx="1"/>
          </p:nvPr>
        </p:nvSpPr>
        <p:spPr/>
        <p:txBody>
          <a:bodyPr>
            <a:normAutofit fontScale="85000" lnSpcReduction="20000"/>
          </a:bodyPr>
          <a:lstStyle/>
          <a:p>
            <a:r>
              <a:rPr lang="fr-FR" dirty="0" smtClean="0"/>
              <a:t>Assemblée générale comme interface avec l’échelon technique</a:t>
            </a:r>
          </a:p>
          <a:p>
            <a:pPr lvl="1"/>
            <a:r>
              <a:rPr lang="fr-FR" dirty="0" smtClean="0"/>
              <a:t>Nomme les membres des groupes de travail</a:t>
            </a:r>
          </a:p>
          <a:p>
            <a:pPr lvl="1"/>
            <a:r>
              <a:rPr lang="fr-FR" dirty="0" smtClean="0"/>
              <a:t>Approuve la nomination du groupe d’experts de haut niveau</a:t>
            </a:r>
          </a:p>
          <a:p>
            <a:r>
              <a:rPr lang="fr-FR" dirty="0" smtClean="0"/>
              <a:t>CA avec soutien du Groupe d’expert</a:t>
            </a:r>
            <a:r>
              <a:rPr lang="fr-FR" dirty="0"/>
              <a:t>s</a:t>
            </a:r>
            <a:endParaRPr lang="fr-FR" dirty="0" smtClean="0"/>
          </a:p>
          <a:p>
            <a:pPr lvl="1"/>
            <a:r>
              <a:rPr lang="fr-FR" dirty="0" smtClean="0"/>
              <a:t>Prépare le programme de développement et s’assure de la cohérence entre les programmes de travail annuels, les programmes d’activités et de développement</a:t>
            </a:r>
          </a:p>
          <a:p>
            <a:pPr lvl="1"/>
            <a:r>
              <a:rPr lang="fr-FR" dirty="0" smtClean="0"/>
              <a:t>Dirige l’équipe de gestion du programme</a:t>
            </a:r>
          </a:p>
          <a:p>
            <a:r>
              <a:rPr lang="fr-FR" dirty="0" smtClean="0"/>
              <a:t>Groupes thématiques:</a:t>
            </a:r>
          </a:p>
          <a:p>
            <a:pPr lvl="1"/>
            <a:r>
              <a:rPr lang="fr-FR" dirty="0" smtClean="0"/>
              <a:t>Contrôle de qualité, intégration des politiques dans le programmes des pays et le travail de sensibilisation, proposent des apports aux programmes de travail annuels, et servent de transmission pour les questions émergentes et les besoins spécifiques</a:t>
            </a:r>
            <a:endParaRPr lang="fr-FR" dirty="0"/>
          </a:p>
        </p:txBody>
      </p:sp>
      <p:pic>
        <p:nvPicPr>
          <p:cNvPr id="4" name="Picture 6" descr="SSATP-Logo_onBlack_fr"/>
          <p:cNvPicPr>
            <a:picLocks noChangeAspect="1" noChangeArrowheads="1"/>
          </p:cNvPicPr>
          <p:nvPr/>
        </p:nvPicPr>
        <p:blipFill>
          <a:blip r:embed="rId2" cstate="print"/>
          <a:srcRect/>
          <a:stretch>
            <a:fillRect/>
          </a:stretch>
        </p:blipFill>
        <p:spPr bwMode="auto">
          <a:xfrm>
            <a:off x="7086600" y="6037263"/>
            <a:ext cx="1905000" cy="668337"/>
          </a:xfrm>
          <a:prstGeom prst="rect">
            <a:avLst/>
          </a:prstGeom>
          <a:noFill/>
          <a:ln w="9525">
            <a:noFill/>
            <a:miter lim="800000"/>
            <a:headEnd/>
            <a:tailEnd/>
          </a:ln>
        </p:spPr>
      </p:pic>
    </p:spTree>
    <p:extLst>
      <p:ext uri="{BB962C8B-B14F-4D97-AF65-F5344CB8AC3E}">
        <p14:creationId xmlns:p14="http://schemas.microsoft.com/office/powerpoint/2010/main" val="2027450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a:xfrm>
            <a:off x="457200" y="1447800"/>
            <a:ext cx="8229600" cy="4525963"/>
          </a:xfrm>
        </p:spPr>
        <p:txBody>
          <a:bodyPr/>
          <a:lstStyle/>
          <a:p>
            <a:pPr eaLnBrk="1" hangingPunct="1"/>
            <a:r>
              <a:rPr lang="fr-FR" sz="2200" dirty="0" smtClean="0"/>
              <a:t>Assurer la préparation de rapports complets sur les résultats et réalisations du SSATP</a:t>
            </a:r>
          </a:p>
          <a:p>
            <a:pPr marL="365125" lvl="1" indent="-255588" eaLnBrk="1" hangingPunct="1">
              <a:spcBef>
                <a:spcPts val="400"/>
              </a:spcBef>
              <a:buSzPct val="68000"/>
              <a:buFont typeface="Wingdings 3" pitchFamily="18" charset="2"/>
              <a:buChar char=""/>
            </a:pPr>
            <a:r>
              <a:rPr lang="fr-FR" sz="2200" dirty="0" smtClean="0"/>
              <a:t>Relever les nouveaux défis à partir d’une approche axée sur la demande </a:t>
            </a:r>
          </a:p>
          <a:p>
            <a:pPr marL="365125" lvl="1" indent="-255588" eaLnBrk="1" hangingPunct="1">
              <a:spcBef>
                <a:spcPts val="400"/>
              </a:spcBef>
              <a:buSzPct val="68000"/>
              <a:buFont typeface="Wingdings 3" pitchFamily="18" charset="2"/>
              <a:buChar char=""/>
            </a:pPr>
            <a:r>
              <a:rPr lang="fr-FR" sz="2200" dirty="0" smtClean="0"/>
              <a:t>Mettre l'accent sur la viabilité des activités du programme </a:t>
            </a:r>
          </a:p>
          <a:p>
            <a:pPr marL="365125" lvl="1" indent="-255588" eaLnBrk="1" hangingPunct="1">
              <a:spcBef>
                <a:spcPts val="400"/>
              </a:spcBef>
              <a:buSzPct val="68000"/>
              <a:buFont typeface="Wingdings 3" pitchFamily="18" charset="2"/>
              <a:buChar char=""/>
            </a:pPr>
            <a:r>
              <a:rPr lang="fr-FR" sz="2200" dirty="0" smtClean="0"/>
              <a:t>Partager la production de connaissances entre les différents partenaires au développement</a:t>
            </a:r>
          </a:p>
          <a:p>
            <a:pPr marL="365125" lvl="1" indent="-255588" eaLnBrk="1" hangingPunct="1">
              <a:spcBef>
                <a:spcPts val="400"/>
              </a:spcBef>
              <a:buSzPct val="68000"/>
              <a:buFont typeface="Wingdings 3" pitchFamily="18" charset="2"/>
              <a:buChar char=""/>
            </a:pPr>
            <a:r>
              <a:rPr lang="fr-FR" sz="2200" dirty="0" smtClean="0"/>
              <a:t>Adapter les ressources et les attentes de résultats</a:t>
            </a:r>
          </a:p>
          <a:p>
            <a:pPr marL="365125" lvl="1" indent="-255588" eaLnBrk="1" hangingPunct="1">
              <a:spcBef>
                <a:spcPts val="400"/>
              </a:spcBef>
              <a:buSzPct val="68000"/>
              <a:buFont typeface="Wingdings 3" pitchFamily="18" charset="2"/>
              <a:buChar char=""/>
            </a:pPr>
            <a:r>
              <a:rPr lang="fr-FR" sz="2200" dirty="0" smtClean="0"/>
              <a:t>Diversifier la base des ressources du SSATP  pour concrétiser le </a:t>
            </a:r>
            <a:r>
              <a:rPr lang="fr-FR" sz="2200" dirty="0"/>
              <a:t>partenariat africain et permettre une perspective à long </a:t>
            </a:r>
            <a:r>
              <a:rPr lang="fr-FR" sz="2200" dirty="0" smtClean="0"/>
              <a:t>terme</a:t>
            </a:r>
          </a:p>
        </p:txBody>
      </p:sp>
      <p:pic>
        <p:nvPicPr>
          <p:cNvPr id="34818" name="Picture 5"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
        <p:nvSpPr>
          <p:cNvPr id="34819"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dirty="0" smtClean="0">
                <a:solidFill>
                  <a:srgbClr val="353535"/>
                </a:solidFill>
                <a:latin typeface="Lucida Sans Unicode" pitchFamily="34" charset="0"/>
              </a:rPr>
              <a:t>Recommandations sur les opérations</a:t>
            </a:r>
            <a:endParaRPr lang="fr-FR" sz="3200" b="1" dirty="0">
              <a:solidFill>
                <a:srgbClr val="353535"/>
              </a:solidFill>
              <a:latin typeface="Lucida Sans Unicode"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noGrp="1"/>
          </p:cNvSpPr>
          <p:nvPr>
            <p:ph idx="1"/>
          </p:nvPr>
        </p:nvSpPr>
        <p:spPr>
          <a:xfrm>
            <a:off x="457200" y="1481138"/>
            <a:ext cx="8229600" cy="4919662"/>
          </a:xfrm>
        </p:spPr>
        <p:txBody>
          <a:bodyPr/>
          <a:lstStyle/>
          <a:p>
            <a:pPr eaLnBrk="1" hangingPunct="1"/>
            <a:r>
              <a:rPr lang="fr-FR" sz="2400" b="1" dirty="0" smtClean="0"/>
              <a:t>Mission/ Rôle du SSATP</a:t>
            </a:r>
          </a:p>
          <a:p>
            <a:pPr eaLnBrk="1" hangingPunct="1">
              <a:buFont typeface="Courier New" pitchFamily="49" charset="0"/>
              <a:buChar char="o"/>
            </a:pPr>
            <a:r>
              <a:rPr lang="fr-FR" sz="2000" dirty="0" smtClean="0"/>
              <a:t>Facilitation plutôt que mise en œuvre</a:t>
            </a:r>
          </a:p>
          <a:p>
            <a:pPr eaLnBrk="1" hangingPunct="1">
              <a:buFont typeface="Courier New" pitchFamily="49" charset="0"/>
              <a:buChar char="o"/>
            </a:pPr>
            <a:r>
              <a:rPr lang="fr-FR" sz="2000" dirty="0" smtClean="0"/>
              <a:t>Création/partage des connaissances plutôt que leur application</a:t>
            </a:r>
          </a:p>
          <a:p>
            <a:pPr eaLnBrk="1" hangingPunct="1">
              <a:buFont typeface="Courier New" pitchFamily="49" charset="0"/>
              <a:buChar char="o"/>
            </a:pPr>
            <a:r>
              <a:rPr lang="fr-FR" sz="2000" smtClean="0"/>
              <a:t>Démarche </a:t>
            </a:r>
            <a:r>
              <a:rPr lang="fr-FR" sz="2000" smtClean="0"/>
              <a:t>globale plutôt </a:t>
            </a:r>
            <a:r>
              <a:rPr lang="fr-FR" sz="2000" dirty="0" smtClean="0"/>
              <a:t>que de détail </a:t>
            </a:r>
            <a:endParaRPr lang="fr-FR" sz="2400" b="1" dirty="0" smtClean="0"/>
          </a:p>
          <a:p>
            <a:pPr eaLnBrk="1" hangingPunct="1"/>
            <a:r>
              <a:rPr lang="fr-FR" sz="2400" b="1" dirty="0" smtClean="0"/>
              <a:t>Gouvernance</a:t>
            </a:r>
            <a:endParaRPr lang="fr-FR" sz="2000" dirty="0" smtClean="0"/>
          </a:p>
          <a:p>
            <a:pPr eaLnBrk="1" hangingPunct="1">
              <a:buFont typeface="Courier New" pitchFamily="49" charset="0"/>
              <a:buChar char="o"/>
            </a:pPr>
            <a:r>
              <a:rPr lang="fr-FR" sz="2000" dirty="0" smtClean="0"/>
              <a:t>Structure</a:t>
            </a:r>
          </a:p>
          <a:p>
            <a:pPr eaLnBrk="1" hangingPunct="1">
              <a:buFont typeface="Courier New" pitchFamily="49" charset="0"/>
              <a:buChar char="o"/>
            </a:pPr>
            <a:r>
              <a:rPr lang="fr-FR" sz="2000" dirty="0" smtClean="0"/>
              <a:t>Membres du Conseil d’administration</a:t>
            </a:r>
          </a:p>
          <a:p>
            <a:pPr eaLnBrk="1" hangingPunct="1">
              <a:buFont typeface="Courier New" pitchFamily="49" charset="0"/>
              <a:buChar char="o"/>
            </a:pPr>
            <a:r>
              <a:rPr lang="fr-FR" sz="2000" dirty="0" smtClean="0"/>
              <a:t>Représentant de pays</a:t>
            </a:r>
          </a:p>
          <a:p>
            <a:pPr eaLnBrk="1" hangingPunct="1"/>
            <a:r>
              <a:rPr lang="fr-FR" sz="2400" b="1" dirty="0"/>
              <a:t>Aspects </a:t>
            </a:r>
            <a:r>
              <a:rPr lang="fr-FR" sz="2400" b="1" dirty="0" smtClean="0"/>
              <a:t>opérationnels</a:t>
            </a:r>
            <a:endParaRPr lang="fr-FR" sz="2400" b="1" dirty="0"/>
          </a:p>
          <a:p>
            <a:pPr eaLnBrk="1" hangingPunct="1">
              <a:buFont typeface="Courier New" pitchFamily="49" charset="0"/>
              <a:buChar char="o"/>
            </a:pPr>
            <a:r>
              <a:rPr lang="fr-FR" sz="2000" dirty="0" smtClean="0"/>
              <a:t>Décentralisation </a:t>
            </a:r>
          </a:p>
          <a:p>
            <a:pPr eaLnBrk="1" hangingPunct="1">
              <a:buFont typeface="Courier New" pitchFamily="49" charset="0"/>
              <a:buChar char="o"/>
            </a:pPr>
            <a:r>
              <a:rPr lang="fr-FR" sz="2000" dirty="0" smtClean="0"/>
              <a:t>Programme glissant plutôt que programme à échéances fixes</a:t>
            </a:r>
          </a:p>
          <a:p>
            <a:pPr eaLnBrk="1" hangingPunct="1">
              <a:buFont typeface="Courier New" pitchFamily="49" charset="0"/>
              <a:buChar char="o"/>
            </a:pPr>
            <a:r>
              <a:rPr lang="fr-FR" sz="2000" dirty="0" smtClean="0"/>
              <a:t>Contribution des pays </a:t>
            </a:r>
          </a:p>
        </p:txBody>
      </p:sp>
      <p:sp>
        <p:nvSpPr>
          <p:cNvPr id="36866"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Points à discuter</a:t>
            </a:r>
          </a:p>
        </p:txBody>
      </p:sp>
      <p:pic>
        <p:nvPicPr>
          <p:cNvPr id="36867" name="Picture 6"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4648200"/>
            <a:ext cx="4724400" cy="823913"/>
          </a:xfrm>
          <a:prstGeom prst="rect">
            <a:avLst/>
          </a:prstGeom>
          <a:noFill/>
        </p:spPr>
        <p:txBody>
          <a:bodyPr>
            <a:spAutoFit/>
          </a:bodyPr>
          <a:lstStyle/>
          <a:p>
            <a:pPr algn="ctr">
              <a:defRPr/>
            </a:pPr>
            <a:r>
              <a:rPr lang="en-US" sz="4800">
                <a:effectLst>
                  <a:outerShdw blurRad="38100" dist="38100" dir="2700000" algn="tl">
                    <a:srgbClr val="C0C0C0"/>
                  </a:outerShdw>
                </a:effectLst>
                <a:latin typeface="Lucida Sans Unicode" pitchFamily="34" charset="0"/>
              </a:rPr>
              <a:t>Merci</a:t>
            </a:r>
          </a:p>
        </p:txBody>
      </p:sp>
      <p:pic>
        <p:nvPicPr>
          <p:cNvPr id="38914" name="Picture 5" descr="SSATP-Logo_onBlack_fr"/>
          <p:cNvPicPr>
            <a:picLocks noChangeAspect="1" noChangeArrowheads="1"/>
          </p:cNvPicPr>
          <p:nvPr/>
        </p:nvPicPr>
        <p:blipFill>
          <a:blip r:embed="rId3" cstate="print"/>
          <a:srcRect/>
          <a:stretch>
            <a:fillRect/>
          </a:stretch>
        </p:blipFill>
        <p:spPr bwMode="auto">
          <a:xfrm>
            <a:off x="457200" y="1524000"/>
            <a:ext cx="8308975" cy="2906713"/>
          </a:xfrm>
          <a:prstGeom prst="rect">
            <a:avLst/>
          </a:prstGeom>
          <a:noFill/>
          <a:ln w="9525">
            <a:noFill/>
            <a:miter lim="800000"/>
            <a:headEnd/>
            <a:tailEnd/>
          </a:ln>
        </p:spPr>
      </p:pic>
      <p:sp>
        <p:nvSpPr>
          <p:cNvPr id="38915" name="Text Box 5"/>
          <p:cNvSpPr txBox="1">
            <a:spLocks noChangeArrowheads="1"/>
          </p:cNvSpPr>
          <p:nvPr/>
        </p:nvSpPr>
        <p:spPr bwMode="auto">
          <a:xfrm>
            <a:off x="457200" y="563563"/>
            <a:ext cx="8686800" cy="579437"/>
          </a:xfrm>
          <a:prstGeom prst="rect">
            <a:avLst/>
          </a:prstGeom>
          <a:noFill/>
          <a:ln w="9525">
            <a:noFill/>
            <a:miter lim="800000"/>
            <a:headEnd/>
            <a:tailEnd/>
          </a:ln>
        </p:spPr>
        <p:txBody>
          <a:bodyPr>
            <a:spAutoFit/>
          </a:bodyPr>
          <a:lstStyle/>
          <a:p>
            <a:pPr>
              <a:spcBef>
                <a:spcPct val="50000"/>
              </a:spcBef>
            </a:pPr>
            <a:r>
              <a:rPr lang="fr-FR" sz="3200" b="1">
                <a:solidFill>
                  <a:srgbClr val="353535"/>
                </a:solidFill>
                <a:latin typeface="Lucida Sans Unicode" pitchFamily="34" charset="0"/>
              </a:rPr>
              <a:t>Relier l’Afrique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457200" y="1447800"/>
            <a:ext cx="8458200" cy="4525963"/>
          </a:xfrm>
        </p:spPr>
        <p:txBody>
          <a:bodyPr/>
          <a:lstStyle/>
          <a:p>
            <a:pPr eaLnBrk="1" hangingPunct="1"/>
            <a:r>
              <a:rPr lang="fr-FR" dirty="0" smtClean="0"/>
              <a:t>Examen à mi-parcours des objectifs et des buts</a:t>
            </a:r>
          </a:p>
          <a:p>
            <a:pPr eaLnBrk="1" hangingPunct="1"/>
            <a:r>
              <a:rPr lang="fr-FR" dirty="0" smtClean="0"/>
              <a:t>Conclusions de l’examen à mi-parcours</a:t>
            </a:r>
          </a:p>
          <a:p>
            <a:pPr eaLnBrk="1" hangingPunct="1"/>
            <a:r>
              <a:rPr lang="fr-FR" dirty="0" smtClean="0"/>
              <a:t>Recommandations </a:t>
            </a:r>
            <a:r>
              <a:rPr lang="fr-FR" dirty="0"/>
              <a:t>de </a:t>
            </a:r>
            <a:r>
              <a:rPr lang="fr-FR" dirty="0" smtClean="0"/>
              <a:t>l’examen à mi-parcours</a:t>
            </a:r>
          </a:p>
          <a:p>
            <a:pPr eaLnBrk="1" hangingPunct="1"/>
            <a:r>
              <a:rPr lang="fr-FR" dirty="0" smtClean="0"/>
              <a:t>Éléments de discussion</a:t>
            </a:r>
          </a:p>
        </p:txBody>
      </p:sp>
      <p:sp>
        <p:nvSpPr>
          <p:cNvPr id="16386"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Structure de la présentation</a:t>
            </a:r>
          </a:p>
        </p:txBody>
      </p:sp>
      <p:pic>
        <p:nvPicPr>
          <p:cNvPr id="16387" name="Picture 5"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a:xfrm>
            <a:off x="457200" y="1219200"/>
            <a:ext cx="8229600" cy="4525963"/>
          </a:xfrm>
        </p:spPr>
        <p:txBody>
          <a:bodyPr/>
          <a:lstStyle/>
          <a:p>
            <a:pPr eaLnBrk="1" hangingPunct="1">
              <a:lnSpc>
                <a:spcPct val="80000"/>
              </a:lnSpc>
            </a:pPr>
            <a:r>
              <a:rPr lang="fr-FR" sz="1900" dirty="0" smtClean="0"/>
              <a:t>Objectif global: é</a:t>
            </a:r>
            <a:r>
              <a:rPr lang="fr-FR" sz="2000" dirty="0" smtClean="0"/>
              <a:t>valuer l’état d’avancement du DP2 et faire des recommandations pour apporter des améliorations et décider de la marche à suivre</a:t>
            </a:r>
          </a:p>
          <a:p>
            <a:pPr eaLnBrk="1" hangingPunct="1">
              <a:lnSpc>
                <a:spcPct val="80000"/>
              </a:lnSpc>
            </a:pPr>
            <a:r>
              <a:rPr lang="fr-FR" sz="2000" dirty="0" smtClean="0"/>
              <a:t>En insistant sur les points suivants:</a:t>
            </a:r>
          </a:p>
          <a:p>
            <a:pPr lvl="1" eaLnBrk="1" hangingPunct="1">
              <a:lnSpc>
                <a:spcPct val="80000"/>
              </a:lnSpc>
            </a:pPr>
            <a:endParaRPr lang="fr-FR" sz="1900" dirty="0" smtClean="0"/>
          </a:p>
          <a:p>
            <a:pPr lvl="1" eaLnBrk="1" hangingPunct="1">
              <a:lnSpc>
                <a:spcPct val="80000"/>
              </a:lnSpc>
            </a:pPr>
            <a:r>
              <a:rPr lang="fr-FR" sz="1900" dirty="0" smtClean="0"/>
              <a:t>Besoins du secteur des transports</a:t>
            </a:r>
          </a:p>
          <a:p>
            <a:pPr lvl="1" eaLnBrk="1" hangingPunct="1">
              <a:lnSpc>
                <a:spcPct val="80000"/>
              </a:lnSpc>
            </a:pPr>
            <a:r>
              <a:rPr lang="fr-FR" sz="1900" dirty="0" smtClean="0"/>
              <a:t>Appui aux CER et aux pays partenaires</a:t>
            </a:r>
          </a:p>
          <a:p>
            <a:pPr lvl="1" eaLnBrk="1" hangingPunct="1">
              <a:lnSpc>
                <a:spcPct val="80000"/>
              </a:lnSpc>
            </a:pPr>
            <a:r>
              <a:rPr lang="fr-FR" sz="1900" dirty="0" smtClean="0"/>
              <a:t>Efficacité des structures de gestion</a:t>
            </a:r>
          </a:p>
          <a:p>
            <a:pPr lvl="1" eaLnBrk="1" hangingPunct="1">
              <a:lnSpc>
                <a:spcPct val="80000"/>
              </a:lnSpc>
            </a:pPr>
            <a:r>
              <a:rPr lang="fr-FR" sz="1900" dirty="0" smtClean="0"/>
              <a:t>Cohérence  </a:t>
            </a:r>
            <a:r>
              <a:rPr lang="fr-FR" sz="1900" dirty="0"/>
              <a:t>avec </a:t>
            </a:r>
            <a:r>
              <a:rPr lang="fr-FR" sz="1900" dirty="0" smtClean="0"/>
              <a:t>les réformes politiques engagées dans </a:t>
            </a:r>
            <a:r>
              <a:rPr lang="fr-FR" sz="1900" dirty="0"/>
              <a:t>l</a:t>
            </a:r>
            <a:r>
              <a:rPr lang="fr-FR" sz="1900" dirty="0" smtClean="0"/>
              <a:t>es </a:t>
            </a:r>
            <a:r>
              <a:rPr lang="fr-FR" sz="1900" dirty="0"/>
              <a:t>pays </a:t>
            </a:r>
            <a:r>
              <a:rPr lang="fr-FR" sz="1900" dirty="0" smtClean="0"/>
              <a:t>partenaires</a:t>
            </a:r>
          </a:p>
          <a:p>
            <a:pPr lvl="1" eaLnBrk="1" hangingPunct="1">
              <a:lnSpc>
                <a:spcPct val="80000"/>
              </a:lnSpc>
            </a:pPr>
            <a:r>
              <a:rPr lang="fr-FR" sz="1900" dirty="0" smtClean="0"/>
              <a:t>Valeur ajoutée des </a:t>
            </a:r>
            <a:r>
              <a:rPr lang="fr-FR" sz="1900" dirty="0"/>
              <a:t>réformes </a:t>
            </a:r>
            <a:r>
              <a:rPr lang="fr-FR" sz="1900" dirty="0" smtClean="0"/>
              <a:t>politiques au niveau régional </a:t>
            </a:r>
            <a:r>
              <a:rPr lang="fr-FR" sz="1900" dirty="0"/>
              <a:t>et </a:t>
            </a:r>
            <a:r>
              <a:rPr lang="fr-FR" sz="1900" dirty="0" smtClean="0"/>
              <a:t>national</a:t>
            </a:r>
          </a:p>
          <a:p>
            <a:pPr lvl="1" eaLnBrk="1" hangingPunct="1">
              <a:lnSpc>
                <a:spcPct val="80000"/>
              </a:lnSpc>
            </a:pPr>
            <a:r>
              <a:rPr lang="fr-FR" sz="1900" dirty="0" smtClean="0"/>
              <a:t>Coordination </a:t>
            </a:r>
            <a:r>
              <a:rPr lang="fr-FR" sz="1900" dirty="0"/>
              <a:t>avec les interventions </a:t>
            </a:r>
            <a:r>
              <a:rPr lang="fr-FR" sz="1900" dirty="0" smtClean="0"/>
              <a:t>des autres partenaires;</a:t>
            </a:r>
          </a:p>
          <a:p>
            <a:pPr lvl="1" eaLnBrk="1" hangingPunct="1">
              <a:lnSpc>
                <a:spcPct val="80000"/>
              </a:lnSpc>
            </a:pPr>
            <a:r>
              <a:rPr lang="fr-FR" sz="1900" dirty="0" smtClean="0"/>
              <a:t>Promotion des questions transversales</a:t>
            </a:r>
          </a:p>
        </p:txBody>
      </p:sp>
      <p:sp>
        <p:nvSpPr>
          <p:cNvPr id="18434"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dirty="0">
                <a:solidFill>
                  <a:srgbClr val="353535"/>
                </a:solidFill>
                <a:latin typeface="Lucida Sans Unicode" pitchFamily="34" charset="0"/>
              </a:rPr>
              <a:t>Processus </a:t>
            </a:r>
            <a:r>
              <a:rPr lang="fr-FR" sz="3200" b="1" dirty="0" smtClean="0">
                <a:solidFill>
                  <a:srgbClr val="353535"/>
                </a:solidFill>
                <a:latin typeface="Lucida Sans Unicode" pitchFamily="34" charset="0"/>
              </a:rPr>
              <a:t>d’examen à </a:t>
            </a:r>
            <a:r>
              <a:rPr lang="fr-FR" sz="3200" b="1" dirty="0">
                <a:solidFill>
                  <a:srgbClr val="353535"/>
                </a:solidFill>
                <a:latin typeface="Lucida Sans Unicode" pitchFamily="34" charset="0"/>
              </a:rPr>
              <a:t>mi-parcours du SSATP</a:t>
            </a:r>
          </a:p>
        </p:txBody>
      </p:sp>
      <p:pic>
        <p:nvPicPr>
          <p:cNvPr id="18435" name="Picture 5"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0" y="1219200"/>
            <a:ext cx="8915400" cy="5334000"/>
          </a:xfrm>
        </p:spPr>
        <p:txBody>
          <a:bodyPr/>
          <a:lstStyle/>
          <a:p>
            <a:pPr eaLnBrk="1" hangingPunct="1"/>
            <a:r>
              <a:rPr lang="fr-FR" sz="2500" dirty="0" smtClean="0"/>
              <a:t>Les conclusions sont regroupées en cinq domaines:</a:t>
            </a:r>
          </a:p>
          <a:p>
            <a:pPr lvl="1" eaLnBrk="1" hangingPunct="1"/>
            <a:r>
              <a:rPr lang="fr-FR" sz="2000" dirty="0" smtClean="0"/>
              <a:t>SSATP comme outil favorisant des politiques saines</a:t>
            </a:r>
          </a:p>
          <a:p>
            <a:pPr lvl="1" eaLnBrk="1" hangingPunct="1"/>
            <a:r>
              <a:rPr lang="fr-FR" sz="2000" dirty="0" smtClean="0"/>
              <a:t>Gouvernance du SSATP</a:t>
            </a:r>
          </a:p>
          <a:p>
            <a:pPr lvl="1" eaLnBrk="1" hangingPunct="1"/>
            <a:r>
              <a:rPr lang="fr-FR" sz="2000" dirty="0" smtClean="0"/>
              <a:t>Produire des résultats</a:t>
            </a:r>
          </a:p>
          <a:p>
            <a:pPr lvl="1" eaLnBrk="1" hangingPunct="1"/>
            <a:r>
              <a:rPr lang="fr-FR" sz="2000" dirty="0" smtClean="0"/>
              <a:t>Ressources du SSATP</a:t>
            </a:r>
          </a:p>
          <a:p>
            <a:pPr lvl="1" eaLnBrk="1" hangingPunct="1"/>
            <a:r>
              <a:rPr lang="fr-FR" sz="2000" dirty="0" smtClean="0"/>
              <a:t>Gestion du SSATP</a:t>
            </a:r>
            <a:endParaRPr lang="fr-FR" dirty="0" smtClean="0"/>
          </a:p>
          <a:p>
            <a:pPr eaLnBrk="1" hangingPunct="1"/>
            <a:r>
              <a:rPr lang="fr-FR" sz="2500" dirty="0" smtClean="0"/>
              <a:t>Elles ont été récapitulées sur la base de trois considérations fondamentales:</a:t>
            </a:r>
            <a:r>
              <a:rPr lang="fr-FR" sz="2000" dirty="0" smtClean="0"/>
              <a:t> </a:t>
            </a:r>
          </a:p>
          <a:p>
            <a:pPr lvl="1" eaLnBrk="1" hangingPunct="1"/>
            <a:r>
              <a:rPr lang="fr-FR" sz="2000" dirty="0" smtClean="0"/>
              <a:t>Celles influençant la </a:t>
            </a:r>
            <a:r>
              <a:rPr lang="fr-FR" sz="2000" b="1" u="sng" dirty="0" smtClean="0"/>
              <a:t>mission du SSATP </a:t>
            </a:r>
            <a:r>
              <a:rPr lang="fr-FR" sz="2000" dirty="0" smtClean="0"/>
              <a:t>comme outil de formulation des politiques et de renforcement des capacités</a:t>
            </a:r>
          </a:p>
          <a:p>
            <a:pPr lvl="1" eaLnBrk="1" hangingPunct="1"/>
            <a:r>
              <a:rPr lang="fr-FR" sz="2000" dirty="0" smtClean="0"/>
              <a:t>Celles liées à la </a:t>
            </a:r>
            <a:r>
              <a:rPr lang="fr-FR" sz="2000" b="1" u="sng" dirty="0" smtClean="0"/>
              <a:t>gouvernance du SSATP  </a:t>
            </a:r>
            <a:r>
              <a:rPr lang="fr-FR" sz="2000" dirty="0" smtClean="0"/>
              <a:t>(conditions favorables)</a:t>
            </a:r>
          </a:p>
          <a:p>
            <a:pPr lvl="1" eaLnBrk="1" hangingPunct="1"/>
            <a:r>
              <a:rPr lang="fr-FR" sz="2000" dirty="0" smtClean="0"/>
              <a:t> Celles touchant les </a:t>
            </a:r>
            <a:r>
              <a:rPr lang="fr-FR" sz="2000" b="1" u="sng" dirty="0" smtClean="0"/>
              <a:t>opérations du SSATP  </a:t>
            </a:r>
            <a:r>
              <a:rPr lang="fr-FR" sz="2000" dirty="0" smtClean="0"/>
              <a:t>(mécanisme de prestation)</a:t>
            </a:r>
          </a:p>
          <a:p>
            <a:pPr eaLnBrk="1" hangingPunct="1">
              <a:buNone/>
            </a:pPr>
            <a:r>
              <a:rPr lang="fr-FR" sz="2000" dirty="0" smtClean="0"/>
              <a:t> </a:t>
            </a:r>
            <a:r>
              <a:rPr lang="fr-FR" sz="2000" dirty="0"/>
              <a:t/>
            </a:r>
            <a:br>
              <a:rPr lang="fr-FR" sz="2000" dirty="0"/>
            </a:br>
            <a:r>
              <a:rPr lang="fr-FR" sz="2000" dirty="0"/>
              <a:t/>
            </a:r>
            <a:br>
              <a:rPr lang="fr-FR" sz="2000" dirty="0"/>
            </a:br>
            <a:endParaRPr lang="fr-FR" sz="2000" dirty="0" smtClean="0"/>
          </a:p>
          <a:p>
            <a:pPr lvl="1" eaLnBrk="1" hangingPunct="1"/>
            <a:endParaRPr lang="fr-FR" dirty="0" smtClean="0"/>
          </a:p>
          <a:p>
            <a:pPr eaLnBrk="1" hangingPunct="1"/>
            <a:endParaRPr lang="fr-FR" dirty="0" smtClean="0"/>
          </a:p>
        </p:txBody>
      </p:sp>
      <p:sp>
        <p:nvSpPr>
          <p:cNvPr id="20482" name="Text Box 5"/>
          <p:cNvSpPr txBox="1">
            <a:spLocks noChangeArrowheads="1"/>
          </p:cNvSpPr>
          <p:nvPr/>
        </p:nvSpPr>
        <p:spPr bwMode="auto">
          <a:xfrm>
            <a:off x="0" y="152400"/>
            <a:ext cx="9144000" cy="584775"/>
          </a:xfrm>
          <a:prstGeom prst="rect">
            <a:avLst/>
          </a:prstGeom>
          <a:noFill/>
          <a:ln w="9525">
            <a:noFill/>
            <a:miter lim="800000"/>
            <a:headEnd/>
            <a:tailEnd/>
          </a:ln>
        </p:spPr>
        <p:txBody>
          <a:bodyPr>
            <a:spAutoFit/>
          </a:bodyPr>
          <a:lstStyle/>
          <a:p>
            <a:pPr algn="ctr">
              <a:spcBef>
                <a:spcPct val="50000"/>
              </a:spcBef>
            </a:pPr>
            <a:r>
              <a:rPr lang="fr-FR" sz="3200" b="1" dirty="0">
                <a:solidFill>
                  <a:srgbClr val="353535"/>
                </a:solidFill>
                <a:latin typeface="Lucida Sans Unicode" pitchFamily="34" charset="0"/>
              </a:rPr>
              <a:t>Conclusions de </a:t>
            </a:r>
            <a:r>
              <a:rPr lang="fr-FR" sz="3200" b="1" dirty="0" smtClean="0">
                <a:solidFill>
                  <a:srgbClr val="353535"/>
                </a:solidFill>
                <a:latin typeface="Lucida Sans Unicode" pitchFamily="34" charset="0"/>
              </a:rPr>
              <a:t>l’examen à </a:t>
            </a:r>
            <a:r>
              <a:rPr lang="fr-FR" sz="3200" b="1" dirty="0">
                <a:solidFill>
                  <a:srgbClr val="353535"/>
                </a:solidFill>
                <a:latin typeface="Lucida Sans Unicode" pitchFamily="34" charset="0"/>
              </a:rPr>
              <a:t>mi-parcours </a:t>
            </a:r>
          </a:p>
        </p:txBody>
      </p:sp>
      <p:pic>
        <p:nvPicPr>
          <p:cNvPr id="20483" name="Picture 6" descr="SSATP-Logo_onBlack_fr"/>
          <p:cNvPicPr>
            <a:picLocks noChangeAspect="1" noChangeArrowheads="1"/>
          </p:cNvPicPr>
          <p:nvPr/>
        </p:nvPicPr>
        <p:blipFill>
          <a:blip r:embed="rId3" cstate="print"/>
          <a:srcRect/>
          <a:stretch>
            <a:fillRect/>
          </a:stretch>
        </p:blipFill>
        <p:spPr bwMode="auto">
          <a:xfrm>
            <a:off x="7086600" y="6019800"/>
            <a:ext cx="1905000" cy="668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pPr eaLnBrk="1" hangingPunct="1"/>
            <a:r>
              <a:rPr lang="fr-FR" sz="2200" b="1" dirty="0" smtClean="0"/>
              <a:t>Mission du SSATP </a:t>
            </a:r>
            <a:r>
              <a:rPr lang="fr-FR" sz="2200" dirty="0" smtClean="0"/>
              <a:t>: le SSATP comme outil favorisant des politiques saines n’a pas été adéquatement efficace</a:t>
            </a:r>
          </a:p>
          <a:p>
            <a:pPr lvl="1" eaLnBrk="1" hangingPunct="1"/>
            <a:r>
              <a:rPr lang="fr-FR" sz="2000" dirty="0" smtClean="0"/>
              <a:t>Le SSATP </a:t>
            </a:r>
            <a:r>
              <a:rPr lang="fr-FR" sz="2000" dirty="0"/>
              <a:t>avait </a:t>
            </a:r>
            <a:r>
              <a:rPr lang="fr-FR" sz="2000" dirty="0" smtClean="0"/>
              <a:t>un énoncé de mission sans démarche stratégique </a:t>
            </a:r>
          </a:p>
          <a:p>
            <a:pPr lvl="1" eaLnBrk="1" hangingPunct="1"/>
            <a:r>
              <a:rPr lang="fr-FR" sz="2000" dirty="0" smtClean="0"/>
              <a:t>Implication partielle dans le processus de formulation des politiques  </a:t>
            </a:r>
            <a:endParaRPr lang="fr-FR" sz="2000" dirty="0"/>
          </a:p>
          <a:p>
            <a:pPr lvl="1" eaLnBrk="1" hangingPunct="1"/>
            <a:r>
              <a:rPr lang="fr-FR" sz="2000" dirty="0" smtClean="0"/>
              <a:t>Appropriation limitée </a:t>
            </a:r>
            <a:r>
              <a:rPr lang="fr-FR" sz="2000" dirty="0"/>
              <a:t>du </a:t>
            </a:r>
            <a:r>
              <a:rPr lang="fr-FR" sz="2000" dirty="0" smtClean="0"/>
              <a:t>programme</a:t>
            </a:r>
          </a:p>
          <a:p>
            <a:pPr lvl="1" eaLnBrk="1" hangingPunct="1"/>
            <a:r>
              <a:rPr lang="fr-FR" sz="2000" dirty="0" smtClean="0"/>
              <a:t>Manque </a:t>
            </a:r>
            <a:r>
              <a:rPr lang="fr-FR" sz="2000" dirty="0"/>
              <a:t>de flexibilité pour s'adapter </a:t>
            </a:r>
            <a:r>
              <a:rPr lang="fr-FR" sz="2000" dirty="0" smtClean="0"/>
              <a:t>aux nouveaux </a:t>
            </a:r>
            <a:r>
              <a:rPr lang="fr-FR" sz="2000" dirty="0"/>
              <a:t>défis dans le secteur </a:t>
            </a:r>
            <a:r>
              <a:rPr lang="fr-FR" sz="2000" dirty="0" smtClean="0"/>
              <a:t>du </a:t>
            </a:r>
            <a:r>
              <a:rPr lang="fr-FR" sz="2000" dirty="0"/>
              <a:t>transport</a:t>
            </a:r>
            <a:br>
              <a:rPr lang="fr-FR" sz="2000" dirty="0"/>
            </a:br>
            <a:r>
              <a:rPr lang="fr-FR" sz="2000" dirty="0"/>
              <a:t/>
            </a:r>
            <a:br>
              <a:rPr lang="fr-FR" sz="2000" dirty="0"/>
            </a:br>
            <a:r>
              <a:rPr lang="fr-FR" sz="2200" dirty="0" smtClean="0"/>
              <a:t> </a:t>
            </a:r>
          </a:p>
        </p:txBody>
      </p:sp>
      <p:sp>
        <p:nvSpPr>
          <p:cNvPr id="22530" name="Text Box 5"/>
          <p:cNvSpPr txBox="1">
            <a:spLocks noChangeArrowheads="1"/>
          </p:cNvSpPr>
          <p:nvPr/>
        </p:nvSpPr>
        <p:spPr bwMode="auto">
          <a:xfrm>
            <a:off x="0" y="304800"/>
            <a:ext cx="9144000" cy="584775"/>
          </a:xfrm>
          <a:prstGeom prst="rect">
            <a:avLst/>
          </a:prstGeom>
          <a:noFill/>
          <a:ln w="9525">
            <a:noFill/>
            <a:miter lim="800000"/>
            <a:headEnd/>
            <a:tailEnd/>
          </a:ln>
        </p:spPr>
        <p:txBody>
          <a:bodyPr>
            <a:spAutoFit/>
          </a:bodyPr>
          <a:lstStyle/>
          <a:p>
            <a:pPr algn="ctr">
              <a:spcBef>
                <a:spcPct val="50000"/>
              </a:spcBef>
            </a:pPr>
            <a:r>
              <a:rPr lang="fr-FR" sz="3200" b="1" dirty="0">
                <a:solidFill>
                  <a:srgbClr val="353535"/>
                </a:solidFill>
                <a:latin typeface="Lucida Sans Unicode" pitchFamily="34" charset="0"/>
              </a:rPr>
              <a:t>Conclusions de </a:t>
            </a:r>
            <a:r>
              <a:rPr lang="fr-FR" sz="3200" b="1" dirty="0" smtClean="0">
                <a:solidFill>
                  <a:srgbClr val="353535"/>
                </a:solidFill>
                <a:latin typeface="Lucida Sans Unicode" pitchFamily="34" charset="0"/>
              </a:rPr>
              <a:t>l’examen </a:t>
            </a:r>
            <a:r>
              <a:rPr lang="fr-FR" sz="3200" b="1" dirty="0">
                <a:solidFill>
                  <a:srgbClr val="353535"/>
                </a:solidFill>
                <a:latin typeface="Lucida Sans Unicode" pitchFamily="34" charset="0"/>
              </a:rPr>
              <a:t>à mi-parcours </a:t>
            </a:r>
          </a:p>
        </p:txBody>
      </p:sp>
      <p:pic>
        <p:nvPicPr>
          <p:cNvPr id="22531" name="Picture 6" descr="SSATP-Logo_onBlack_fr"/>
          <p:cNvPicPr>
            <a:picLocks noChangeAspect="1" noChangeArrowheads="1"/>
          </p:cNvPicPr>
          <p:nvPr/>
        </p:nvPicPr>
        <p:blipFill>
          <a:blip r:embed="rId3" cstate="print"/>
          <a:srcRect/>
          <a:stretch>
            <a:fillRect/>
          </a:stretch>
        </p:blipFill>
        <p:spPr bwMode="auto">
          <a:xfrm>
            <a:off x="7086600" y="6096000"/>
            <a:ext cx="1905000" cy="668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lstStyle/>
          <a:p>
            <a:pPr eaLnBrk="1" hangingPunct="1">
              <a:lnSpc>
                <a:spcPct val="90000"/>
              </a:lnSpc>
            </a:pPr>
            <a:r>
              <a:rPr lang="fr-FR" sz="2400" b="1" dirty="0" smtClean="0"/>
              <a:t>Gouvernance du SSATP</a:t>
            </a:r>
          </a:p>
          <a:p>
            <a:pPr eaLnBrk="1" hangingPunct="1">
              <a:lnSpc>
                <a:spcPct val="90000"/>
              </a:lnSpc>
              <a:buFont typeface="Courier New" pitchFamily="49" charset="0"/>
              <a:buChar char="o"/>
            </a:pPr>
            <a:r>
              <a:rPr lang="fr-FR" sz="2000" dirty="0" smtClean="0"/>
              <a:t>Définition incomplète des </a:t>
            </a:r>
            <a:r>
              <a:rPr lang="fr-FR" sz="2000" dirty="0"/>
              <a:t>rôles et responsabilités (</a:t>
            </a:r>
            <a:r>
              <a:rPr lang="fr-FR" sz="2000" dirty="0" smtClean="0"/>
              <a:t>Conseil d’administration, assemblée générale annuelle)</a:t>
            </a:r>
            <a:endParaRPr lang="fr-FR" sz="2000" dirty="0"/>
          </a:p>
          <a:p>
            <a:pPr eaLnBrk="1" hangingPunct="1">
              <a:lnSpc>
                <a:spcPct val="90000"/>
              </a:lnSpc>
              <a:buFont typeface="Courier New" pitchFamily="49" charset="0"/>
              <a:buChar char="o"/>
            </a:pPr>
            <a:r>
              <a:rPr lang="fr-FR" sz="2000" dirty="0" smtClean="0"/>
              <a:t>Le conseil </a:t>
            </a:r>
            <a:r>
              <a:rPr lang="fr-FR" sz="2000" dirty="0"/>
              <a:t>avait des difficultés </a:t>
            </a:r>
            <a:r>
              <a:rPr lang="fr-FR" sz="2000" dirty="0" smtClean="0"/>
              <a:t>à agir </a:t>
            </a:r>
            <a:r>
              <a:rPr lang="fr-FR" sz="2000" dirty="0"/>
              <a:t>sur les </a:t>
            </a:r>
            <a:r>
              <a:rPr lang="fr-FR" sz="2000" dirty="0" smtClean="0"/>
              <a:t>questions </a:t>
            </a:r>
            <a:r>
              <a:rPr lang="fr-FR" sz="2000" dirty="0"/>
              <a:t>qui ont empêché </a:t>
            </a:r>
            <a:r>
              <a:rPr lang="fr-FR" sz="2000" dirty="0" smtClean="0"/>
              <a:t>une gestion efficace du Programme</a:t>
            </a:r>
            <a:endParaRPr lang="fr-FR" sz="2000" dirty="0"/>
          </a:p>
          <a:p>
            <a:pPr eaLnBrk="1" hangingPunct="1">
              <a:lnSpc>
                <a:spcPct val="90000"/>
              </a:lnSpc>
              <a:buFont typeface="Courier New" pitchFamily="49" charset="0"/>
              <a:buChar char="o"/>
            </a:pPr>
            <a:r>
              <a:rPr lang="fr-FR" sz="2000" dirty="0" smtClean="0"/>
              <a:t>Représentation </a:t>
            </a:r>
            <a:r>
              <a:rPr lang="fr-FR" sz="2000" dirty="0"/>
              <a:t>l</a:t>
            </a:r>
            <a:r>
              <a:rPr lang="fr-FR" sz="2000" dirty="0" smtClean="0"/>
              <a:t>imitée des parties prenantes au conseil d’administration</a:t>
            </a:r>
            <a:endParaRPr lang="fr-FR" sz="2000" dirty="0"/>
          </a:p>
          <a:p>
            <a:pPr eaLnBrk="1" hangingPunct="1">
              <a:lnSpc>
                <a:spcPct val="90000"/>
              </a:lnSpc>
              <a:buFont typeface="Courier New" pitchFamily="49" charset="0"/>
              <a:buChar char="o"/>
            </a:pPr>
            <a:r>
              <a:rPr lang="fr-FR" sz="2000" dirty="0" smtClean="0"/>
              <a:t>Absence de mécanismes de priorisation clairs pour l’affectation stratégique des ressources</a:t>
            </a:r>
            <a:endParaRPr lang="fr-FR" sz="2000" dirty="0"/>
          </a:p>
          <a:p>
            <a:pPr eaLnBrk="1" hangingPunct="1">
              <a:lnSpc>
                <a:spcPct val="90000"/>
              </a:lnSpc>
              <a:buFont typeface="Courier New" pitchFamily="49" charset="0"/>
              <a:buChar char="o"/>
            </a:pPr>
            <a:r>
              <a:rPr lang="fr-FR" sz="2000" dirty="0" smtClean="0"/>
              <a:t>Insuffisances d’initiatives </a:t>
            </a:r>
            <a:r>
              <a:rPr lang="fr-FR" sz="2000" dirty="0"/>
              <a:t>de </a:t>
            </a:r>
            <a:r>
              <a:rPr lang="fr-FR" sz="2000" dirty="0" smtClean="0"/>
              <a:t>politique de la part des </a:t>
            </a:r>
            <a:r>
              <a:rPr lang="fr-FR" sz="2000" dirty="0"/>
              <a:t>associations sectorielles et </a:t>
            </a:r>
            <a:r>
              <a:rPr lang="fr-FR" sz="2000" dirty="0" smtClean="0"/>
              <a:t>une collaboration </a:t>
            </a:r>
            <a:r>
              <a:rPr lang="fr-FR" sz="2000" dirty="0"/>
              <a:t>limitée avec </a:t>
            </a:r>
            <a:r>
              <a:rPr lang="fr-FR" sz="2000" dirty="0" smtClean="0"/>
              <a:t>le SSATP</a:t>
            </a:r>
            <a:r>
              <a:rPr lang="fr-FR" sz="2000" dirty="0"/>
              <a:t/>
            </a:r>
            <a:br>
              <a:rPr lang="fr-FR" sz="2000" dirty="0"/>
            </a:br>
            <a:r>
              <a:rPr lang="fr-FR" sz="2000" dirty="0"/>
              <a:t/>
            </a:r>
            <a:br>
              <a:rPr lang="fr-FR" sz="2000" dirty="0"/>
            </a:br>
            <a:endParaRPr lang="fr-FR" sz="2000" dirty="0" smtClean="0"/>
          </a:p>
        </p:txBody>
      </p:sp>
      <p:sp>
        <p:nvSpPr>
          <p:cNvPr id="24578" name="Text Box 5"/>
          <p:cNvSpPr txBox="1">
            <a:spLocks noChangeArrowheads="1"/>
          </p:cNvSpPr>
          <p:nvPr/>
        </p:nvSpPr>
        <p:spPr bwMode="auto">
          <a:xfrm>
            <a:off x="0" y="304800"/>
            <a:ext cx="9144000" cy="1077218"/>
          </a:xfrm>
          <a:prstGeom prst="rect">
            <a:avLst/>
          </a:prstGeom>
          <a:noFill/>
          <a:ln w="9525">
            <a:noFill/>
            <a:miter lim="800000"/>
            <a:headEnd/>
            <a:tailEnd/>
          </a:ln>
        </p:spPr>
        <p:txBody>
          <a:bodyPr>
            <a:spAutoFit/>
          </a:bodyPr>
          <a:lstStyle/>
          <a:p>
            <a:pPr algn="ctr">
              <a:spcBef>
                <a:spcPct val="50000"/>
              </a:spcBef>
            </a:pPr>
            <a:r>
              <a:rPr lang="fr-FR" sz="3200" b="1" dirty="0">
                <a:solidFill>
                  <a:srgbClr val="353535"/>
                </a:solidFill>
                <a:latin typeface="Lucida Sans Unicode" pitchFamily="34" charset="0"/>
              </a:rPr>
              <a:t>Conclusions de </a:t>
            </a:r>
            <a:r>
              <a:rPr lang="fr-FR" sz="3200" b="1" dirty="0" smtClean="0">
                <a:solidFill>
                  <a:srgbClr val="353535"/>
                </a:solidFill>
                <a:latin typeface="Lucida Sans Unicode" pitchFamily="34" charset="0"/>
              </a:rPr>
              <a:t>l’examen </a:t>
            </a:r>
            <a:r>
              <a:rPr lang="fr-FR" sz="3200" b="1" dirty="0">
                <a:solidFill>
                  <a:srgbClr val="353535"/>
                </a:solidFill>
                <a:latin typeface="Lucida Sans Unicode" pitchFamily="34" charset="0"/>
              </a:rPr>
              <a:t>à mi-parcours du SSATP</a:t>
            </a:r>
          </a:p>
        </p:txBody>
      </p:sp>
      <p:pic>
        <p:nvPicPr>
          <p:cNvPr id="24579" name="Picture 6"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p:txBody>
          <a:bodyPr/>
          <a:lstStyle/>
          <a:p>
            <a:pPr eaLnBrk="1" hangingPunct="1"/>
            <a:r>
              <a:rPr lang="fr-FR" b="1" dirty="0" smtClean="0"/>
              <a:t>Opérations du SSATP</a:t>
            </a:r>
          </a:p>
          <a:p>
            <a:pPr eaLnBrk="1" hangingPunct="1">
              <a:buFont typeface="Courier New" pitchFamily="49" charset="0"/>
              <a:buChar char="o"/>
            </a:pPr>
            <a:r>
              <a:rPr lang="fr-FR" sz="2000" dirty="0"/>
              <a:t>La </a:t>
            </a:r>
            <a:r>
              <a:rPr lang="fr-FR" sz="2000" dirty="0" smtClean="0"/>
              <a:t>portée du </a:t>
            </a:r>
            <a:r>
              <a:rPr lang="fr-FR" sz="2000" dirty="0"/>
              <a:t>travail s'est élargie sans </a:t>
            </a:r>
            <a:r>
              <a:rPr lang="fr-FR" sz="2000" dirty="0" smtClean="0"/>
              <a:t>augmentation des capacités</a:t>
            </a:r>
            <a:endParaRPr lang="fr-FR" sz="2000" dirty="0"/>
          </a:p>
          <a:p>
            <a:pPr eaLnBrk="1" hangingPunct="1">
              <a:buFont typeface="Courier New" pitchFamily="49" charset="0"/>
              <a:buChar char="o"/>
            </a:pPr>
            <a:r>
              <a:rPr lang="fr-FR" sz="2000" dirty="0" smtClean="0"/>
              <a:t>Capacité </a:t>
            </a:r>
            <a:r>
              <a:rPr lang="fr-FR" sz="2000" dirty="0"/>
              <a:t>l</a:t>
            </a:r>
            <a:r>
              <a:rPr lang="fr-FR" sz="2000" dirty="0" smtClean="0"/>
              <a:t>imitée </a:t>
            </a:r>
            <a:r>
              <a:rPr lang="fr-FR" sz="2000" dirty="0"/>
              <a:t>pour </a:t>
            </a:r>
            <a:r>
              <a:rPr lang="fr-FR" sz="2000" dirty="0" smtClean="0"/>
              <a:t>les travaux </a:t>
            </a:r>
            <a:r>
              <a:rPr lang="fr-FR" sz="2000" dirty="0"/>
              <a:t>de </a:t>
            </a:r>
            <a:r>
              <a:rPr lang="fr-FR" sz="2000" dirty="0" smtClean="0"/>
              <a:t>sensibilisation</a:t>
            </a:r>
            <a:endParaRPr lang="fr-FR" sz="2000" dirty="0"/>
          </a:p>
          <a:p>
            <a:pPr eaLnBrk="1" hangingPunct="1">
              <a:buFont typeface="Courier New" pitchFamily="49" charset="0"/>
              <a:buChar char="o"/>
            </a:pPr>
            <a:r>
              <a:rPr lang="fr-FR" sz="2000" dirty="0" smtClean="0"/>
              <a:t>Manque </a:t>
            </a:r>
            <a:r>
              <a:rPr lang="fr-FR" sz="2000" dirty="0"/>
              <a:t>de synergie </a:t>
            </a:r>
            <a:r>
              <a:rPr lang="fr-FR" sz="2000" dirty="0" smtClean="0"/>
              <a:t>entre le </a:t>
            </a:r>
            <a:r>
              <a:rPr lang="fr-FR" sz="2000" dirty="0"/>
              <a:t>SSATP et les programmes </a:t>
            </a:r>
            <a:r>
              <a:rPr lang="fr-FR" sz="2000" dirty="0" smtClean="0"/>
              <a:t>des partenaires au développement</a:t>
            </a:r>
            <a:endParaRPr lang="fr-FR" sz="2000" dirty="0"/>
          </a:p>
          <a:p>
            <a:pPr eaLnBrk="1" hangingPunct="1">
              <a:buFont typeface="Courier New" pitchFamily="49" charset="0"/>
              <a:buChar char="o"/>
            </a:pPr>
            <a:r>
              <a:rPr lang="fr-FR" sz="2000" dirty="0" smtClean="0"/>
              <a:t>Diffusion limitée (site Internet ou publications)</a:t>
            </a:r>
            <a:endParaRPr lang="fr-FR" sz="2000" dirty="0"/>
          </a:p>
          <a:p>
            <a:pPr eaLnBrk="1" hangingPunct="1">
              <a:buFont typeface="Courier New" pitchFamily="49" charset="0"/>
              <a:buChar char="o"/>
            </a:pPr>
            <a:r>
              <a:rPr lang="fr-FR" sz="2000" dirty="0" smtClean="0"/>
              <a:t>Modèle inefficace de décentralisation utilisé</a:t>
            </a:r>
            <a:endParaRPr lang="fr-FR" sz="2000" dirty="0"/>
          </a:p>
          <a:p>
            <a:pPr eaLnBrk="1" hangingPunct="1">
              <a:buFont typeface="Courier New" pitchFamily="49" charset="0"/>
              <a:buChar char="o"/>
            </a:pPr>
            <a:r>
              <a:rPr lang="fr-FR" sz="2000" dirty="0" smtClean="0"/>
              <a:t>Effectif de l’équipe </a:t>
            </a:r>
            <a:r>
              <a:rPr lang="fr-FR" sz="2000" dirty="0"/>
              <a:t>de </a:t>
            </a:r>
            <a:r>
              <a:rPr lang="fr-FR" sz="2000" dirty="0" smtClean="0"/>
              <a:t>gestion du </a:t>
            </a:r>
            <a:r>
              <a:rPr lang="fr-FR" sz="2000" dirty="0"/>
              <a:t>programme </a:t>
            </a:r>
            <a:r>
              <a:rPr lang="fr-FR" sz="2000" dirty="0" smtClean="0"/>
              <a:t>insuffisant</a:t>
            </a:r>
            <a:endParaRPr lang="fr-FR" sz="2000" dirty="0"/>
          </a:p>
          <a:p>
            <a:pPr eaLnBrk="1" hangingPunct="1">
              <a:buFont typeface="Courier New" pitchFamily="49" charset="0"/>
              <a:buChar char="o"/>
            </a:pPr>
            <a:r>
              <a:rPr lang="fr-FR" sz="2000" dirty="0" smtClean="0"/>
              <a:t>Compte rendu </a:t>
            </a:r>
            <a:r>
              <a:rPr lang="fr-FR" sz="2000" dirty="0"/>
              <a:t>insuffisant - concentré </a:t>
            </a:r>
            <a:r>
              <a:rPr lang="fr-FR" sz="2000" dirty="0" smtClean="0"/>
              <a:t>sur les processus </a:t>
            </a:r>
            <a:r>
              <a:rPr lang="fr-FR" sz="2000" dirty="0"/>
              <a:t>et </a:t>
            </a:r>
            <a:r>
              <a:rPr lang="fr-FR" sz="2000" dirty="0" smtClean="0"/>
              <a:t>non sur des résultats </a:t>
            </a:r>
            <a:r>
              <a:rPr lang="fr-FR" sz="2000" dirty="0"/>
              <a:t/>
            </a:r>
            <a:br>
              <a:rPr lang="fr-FR" sz="2000" dirty="0"/>
            </a:br>
            <a:r>
              <a:rPr lang="fr-FR" dirty="0"/>
              <a:t/>
            </a:r>
            <a:br>
              <a:rPr lang="fr-FR" dirty="0"/>
            </a:br>
            <a:endParaRPr lang="fr-FR" b="1" dirty="0" smtClean="0"/>
          </a:p>
        </p:txBody>
      </p:sp>
      <p:sp>
        <p:nvSpPr>
          <p:cNvPr id="26626" name="Text Box 5"/>
          <p:cNvSpPr txBox="1">
            <a:spLocks noChangeArrowheads="1"/>
          </p:cNvSpPr>
          <p:nvPr/>
        </p:nvSpPr>
        <p:spPr bwMode="auto">
          <a:xfrm>
            <a:off x="0" y="304800"/>
            <a:ext cx="9144000" cy="1077218"/>
          </a:xfrm>
          <a:prstGeom prst="rect">
            <a:avLst/>
          </a:prstGeom>
          <a:noFill/>
          <a:ln w="9525">
            <a:noFill/>
            <a:miter lim="800000"/>
            <a:headEnd/>
            <a:tailEnd/>
          </a:ln>
        </p:spPr>
        <p:txBody>
          <a:bodyPr>
            <a:spAutoFit/>
          </a:bodyPr>
          <a:lstStyle/>
          <a:p>
            <a:pPr algn="ctr">
              <a:spcBef>
                <a:spcPct val="50000"/>
              </a:spcBef>
            </a:pPr>
            <a:r>
              <a:rPr lang="fr-FR" sz="3200" b="1" dirty="0">
                <a:solidFill>
                  <a:srgbClr val="353535"/>
                </a:solidFill>
                <a:latin typeface="Lucida Sans Unicode" pitchFamily="34" charset="0"/>
              </a:rPr>
              <a:t>Conclusions de </a:t>
            </a:r>
            <a:r>
              <a:rPr lang="fr-FR" sz="3200" b="1" dirty="0" smtClean="0">
                <a:solidFill>
                  <a:srgbClr val="353535"/>
                </a:solidFill>
                <a:latin typeface="Lucida Sans Unicode" pitchFamily="34" charset="0"/>
              </a:rPr>
              <a:t>l’examen à </a:t>
            </a:r>
            <a:r>
              <a:rPr lang="fr-FR" sz="3200" b="1" dirty="0">
                <a:solidFill>
                  <a:srgbClr val="353535"/>
                </a:solidFill>
                <a:latin typeface="Lucida Sans Unicode" pitchFamily="34" charset="0"/>
              </a:rPr>
              <a:t>mi-parcours du SSATP</a:t>
            </a:r>
          </a:p>
        </p:txBody>
      </p:sp>
      <p:pic>
        <p:nvPicPr>
          <p:cNvPr id="26627" name="Picture 6"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a:xfrm>
            <a:off x="152400" y="1481138"/>
            <a:ext cx="8686800" cy="4525962"/>
          </a:xfrm>
        </p:spPr>
        <p:txBody>
          <a:bodyPr/>
          <a:lstStyle/>
          <a:p>
            <a:pPr eaLnBrk="1" hangingPunct="1"/>
            <a:r>
              <a:rPr lang="fr-FR" dirty="0" smtClean="0"/>
              <a:t>Définir un </a:t>
            </a:r>
            <a:r>
              <a:rPr lang="fr-FR" dirty="0"/>
              <a:t>cadre stratégique réaliste </a:t>
            </a:r>
            <a:r>
              <a:rPr lang="fr-FR" dirty="0" smtClean="0"/>
              <a:t>répondant </a:t>
            </a:r>
            <a:r>
              <a:rPr lang="fr-FR" dirty="0"/>
              <a:t>aux besoins et </a:t>
            </a:r>
            <a:r>
              <a:rPr lang="fr-FR" dirty="0" smtClean="0"/>
              <a:t>aux </a:t>
            </a:r>
            <a:r>
              <a:rPr lang="fr-FR" dirty="0"/>
              <a:t>ressources disponibles </a:t>
            </a:r>
            <a:endParaRPr lang="fr-FR" dirty="0" smtClean="0"/>
          </a:p>
          <a:p>
            <a:pPr eaLnBrk="1" hangingPunct="1"/>
            <a:r>
              <a:rPr lang="fr-FR" dirty="0" smtClean="0"/>
              <a:t>Ajuster l’énoncé de </a:t>
            </a:r>
            <a:r>
              <a:rPr lang="fr-FR" dirty="0"/>
              <a:t>mission </a:t>
            </a:r>
            <a:r>
              <a:rPr lang="fr-FR" dirty="0" smtClean="0"/>
              <a:t>du SSATP  aux </a:t>
            </a:r>
            <a:r>
              <a:rPr lang="fr-FR" dirty="0"/>
              <a:t>besoins </a:t>
            </a:r>
            <a:r>
              <a:rPr lang="fr-FR" dirty="0" smtClean="0"/>
              <a:t>émergeant en matière de politiques saines </a:t>
            </a:r>
          </a:p>
          <a:p>
            <a:pPr eaLnBrk="1" hangingPunct="1"/>
            <a:r>
              <a:rPr lang="fr-FR" dirty="0" smtClean="0"/>
              <a:t>Ancrer </a:t>
            </a:r>
            <a:r>
              <a:rPr lang="fr-FR" dirty="0"/>
              <a:t>le SSATP en </a:t>
            </a:r>
            <a:r>
              <a:rPr lang="fr-FR" dirty="0" smtClean="0"/>
              <a:t>Afrique</a:t>
            </a:r>
          </a:p>
          <a:p>
            <a:pPr marL="365125" lvl="1" indent="-255588" eaLnBrk="1" hangingPunct="1">
              <a:spcBef>
                <a:spcPts val="400"/>
              </a:spcBef>
              <a:buSzPct val="68000"/>
              <a:buFont typeface="Wingdings 3" pitchFamily="18" charset="2"/>
              <a:buChar char=""/>
            </a:pPr>
            <a:r>
              <a:rPr lang="fr-FR" sz="2700" dirty="0"/>
              <a:t>Promouvoir </a:t>
            </a:r>
            <a:r>
              <a:rPr lang="fr-FR" sz="2700" dirty="0" smtClean="0"/>
              <a:t>le brassage d’idées en </a:t>
            </a:r>
            <a:r>
              <a:rPr lang="fr-FR" sz="2700" dirty="0"/>
              <a:t>étendant la portée du SSATP à l’Afrique du Nord</a:t>
            </a:r>
          </a:p>
          <a:p>
            <a:pPr marL="109537" indent="0" eaLnBrk="1" hangingPunct="1">
              <a:buNone/>
            </a:pPr>
            <a:r>
              <a:rPr lang="fr-FR" dirty="0"/>
              <a:t/>
            </a:r>
            <a:br>
              <a:rPr lang="fr-FR" dirty="0"/>
            </a:br>
            <a:endParaRPr lang="fr-FR" dirty="0"/>
          </a:p>
        </p:txBody>
      </p:sp>
      <p:sp>
        <p:nvSpPr>
          <p:cNvPr id="28674" name="Text Box 5"/>
          <p:cNvSpPr txBox="1">
            <a:spLocks noChangeArrowheads="1"/>
          </p:cNvSpPr>
          <p:nvPr/>
        </p:nvSpPr>
        <p:spPr bwMode="auto">
          <a:xfrm>
            <a:off x="0" y="304800"/>
            <a:ext cx="9144000" cy="584775"/>
          </a:xfrm>
          <a:prstGeom prst="rect">
            <a:avLst/>
          </a:prstGeom>
          <a:noFill/>
          <a:ln w="9525">
            <a:noFill/>
            <a:miter lim="800000"/>
            <a:headEnd/>
            <a:tailEnd/>
          </a:ln>
        </p:spPr>
        <p:txBody>
          <a:bodyPr>
            <a:spAutoFit/>
          </a:bodyPr>
          <a:lstStyle/>
          <a:p>
            <a:pPr algn="ctr">
              <a:spcBef>
                <a:spcPct val="50000"/>
              </a:spcBef>
            </a:pPr>
            <a:r>
              <a:rPr lang="fr-FR" sz="3200" b="1" dirty="0" smtClean="0">
                <a:solidFill>
                  <a:srgbClr val="353535"/>
                </a:solidFill>
                <a:latin typeface="Lucida Sans Unicode" pitchFamily="34" charset="0"/>
              </a:rPr>
              <a:t>Recommandations sur la mission du </a:t>
            </a:r>
            <a:r>
              <a:rPr lang="fr-FR" sz="3200" b="1" dirty="0">
                <a:solidFill>
                  <a:srgbClr val="353535"/>
                </a:solidFill>
                <a:latin typeface="Lucida Sans Unicode" pitchFamily="34" charset="0"/>
              </a:rPr>
              <a:t>SSATP</a:t>
            </a:r>
          </a:p>
        </p:txBody>
      </p:sp>
      <p:pic>
        <p:nvPicPr>
          <p:cNvPr id="28675" name="Picture 6" descr="SSATP-Logo_onBlack_fr"/>
          <p:cNvPicPr>
            <a:picLocks noChangeAspect="1" noChangeArrowheads="1"/>
          </p:cNvPicPr>
          <p:nvPr/>
        </p:nvPicPr>
        <p:blipFill>
          <a:blip r:embed="rId3" cstate="print"/>
          <a:srcRect/>
          <a:stretch>
            <a:fillRect/>
          </a:stretch>
        </p:blipFill>
        <p:spPr bwMode="auto">
          <a:xfrm>
            <a:off x="7086600" y="6037263"/>
            <a:ext cx="1905000" cy="6683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fr-FR" sz="3600" dirty="0" smtClean="0"/>
              <a:t>Recommandations sur la gouvernance</a:t>
            </a:r>
            <a:endParaRPr lang="fr-FR" sz="3600" dirty="0"/>
          </a:p>
        </p:txBody>
      </p:sp>
      <p:sp>
        <p:nvSpPr>
          <p:cNvPr id="7" name="Content Placeholder 6"/>
          <p:cNvSpPr>
            <a:spLocks noGrp="1"/>
          </p:cNvSpPr>
          <p:nvPr>
            <p:ph sz="half" idx="1"/>
          </p:nvPr>
        </p:nvSpPr>
        <p:spPr>
          <a:xfrm>
            <a:off x="228600" y="1481328"/>
            <a:ext cx="4267200" cy="4525963"/>
          </a:xfrm>
        </p:spPr>
        <p:txBody>
          <a:bodyPr>
            <a:normAutofit fontScale="85000" lnSpcReduction="20000"/>
          </a:bodyPr>
          <a:lstStyle/>
          <a:p>
            <a:r>
              <a:rPr lang="fr-FR" dirty="0" smtClean="0"/>
              <a:t>La légitimité du SSATP doit dériver de l’échelon politique au niveau continental</a:t>
            </a:r>
          </a:p>
          <a:p>
            <a:pPr lvl="1"/>
            <a:r>
              <a:rPr lang="fr-FR" dirty="0" smtClean="0"/>
              <a:t>Union africaine</a:t>
            </a:r>
          </a:p>
          <a:p>
            <a:pPr lvl="1"/>
            <a:r>
              <a:rPr lang="fr-FR" dirty="0" smtClean="0"/>
              <a:t>Conférence des ministres africains des transports</a:t>
            </a:r>
          </a:p>
          <a:p>
            <a:pPr lvl="1"/>
            <a:r>
              <a:rPr lang="fr-FR" dirty="0" smtClean="0"/>
              <a:t>CUA</a:t>
            </a:r>
          </a:p>
          <a:p>
            <a:r>
              <a:rPr lang="fr-FR" dirty="0" smtClean="0"/>
              <a:t>A l’échelon technique</a:t>
            </a:r>
          </a:p>
          <a:p>
            <a:pPr lvl="1"/>
            <a:r>
              <a:rPr lang="fr-FR" dirty="0" smtClean="0"/>
              <a:t>Groupe d’experts des programmes de développement (CEA, BM, BAD, CE, etc.)</a:t>
            </a:r>
          </a:p>
          <a:p>
            <a:pPr lvl="1"/>
            <a:r>
              <a:rPr lang="fr-FR" dirty="0" smtClean="0"/>
              <a:t>Groupes de travail thématique</a:t>
            </a:r>
            <a:endParaRPr lang="fr-FR" dirty="0"/>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53628309"/>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6" descr="SSATP-Logo_onBlack_fr"/>
          <p:cNvPicPr>
            <a:picLocks noChangeAspect="1" noChangeArrowheads="1"/>
          </p:cNvPicPr>
          <p:nvPr/>
        </p:nvPicPr>
        <p:blipFill>
          <a:blip r:embed="rId7" cstate="print"/>
          <a:srcRect/>
          <a:stretch>
            <a:fillRect/>
          </a:stretch>
        </p:blipFill>
        <p:spPr bwMode="auto">
          <a:xfrm>
            <a:off x="7086600" y="6037263"/>
            <a:ext cx="1905000" cy="668337"/>
          </a:xfrm>
          <a:prstGeom prst="rect">
            <a:avLst/>
          </a:prstGeom>
          <a:noFill/>
          <a:ln w="9525">
            <a:noFill/>
            <a:miter lim="800000"/>
            <a:headEnd/>
            <a:tailEnd/>
          </a:ln>
        </p:spPr>
      </p:pic>
    </p:spTree>
    <p:extLst>
      <p:ext uri="{BB962C8B-B14F-4D97-AF65-F5344CB8AC3E}">
        <p14:creationId xmlns:p14="http://schemas.microsoft.com/office/powerpoint/2010/main" val="1738616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4150</TotalTime>
  <Words>923</Words>
  <Application>Microsoft Office PowerPoint</Application>
  <PresentationFormat>On-screen Show (4:3)</PresentationFormat>
  <Paragraphs>126</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Recommandations sur la gouvernance</vt:lpstr>
      <vt:lpstr>Recommandations en matière de  gouvernance</vt:lpstr>
      <vt:lpstr>Recommandations sur la gouvernance</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Sub-Saharan Africa Transport Policy Program (SSATP)</dc:title>
  <dc:creator>wb22005</dc:creator>
  <cp:lastModifiedBy>Monique S. Desthuis-Francis</cp:lastModifiedBy>
  <cp:revision>275</cp:revision>
  <dcterms:created xsi:type="dcterms:W3CDTF">2012-02-02T21:50:07Z</dcterms:created>
  <dcterms:modified xsi:type="dcterms:W3CDTF">2013-01-29T23:02:52Z</dcterms:modified>
</cp:coreProperties>
</file>